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jxr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2"/>
  </p:notesMasterIdLst>
  <p:handoutMasterIdLst>
    <p:handoutMasterId r:id="rId43"/>
  </p:handoutMasterIdLst>
  <p:sldIdLst>
    <p:sldId id="257" r:id="rId5"/>
    <p:sldId id="258" r:id="rId6"/>
    <p:sldId id="269" r:id="rId7"/>
    <p:sldId id="292" r:id="rId8"/>
    <p:sldId id="268" r:id="rId9"/>
    <p:sldId id="296" r:id="rId10"/>
    <p:sldId id="293" r:id="rId11"/>
    <p:sldId id="299" r:id="rId12"/>
    <p:sldId id="271" r:id="rId13"/>
    <p:sldId id="297" r:id="rId14"/>
    <p:sldId id="272" r:id="rId15"/>
    <p:sldId id="294" r:id="rId16"/>
    <p:sldId id="300" r:id="rId17"/>
    <p:sldId id="301" r:id="rId18"/>
    <p:sldId id="273" r:id="rId19"/>
    <p:sldId id="295" r:id="rId20"/>
    <p:sldId id="298" r:id="rId21"/>
    <p:sldId id="261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62" r:id="rId41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115839-42ED-425F-8F91-9CFC1A693A44}" v="1" dt="2020-06-17T11:14:45.446"/>
    <p1510:client id="{ABDBC763-7EED-ECDB-731A-DDE21602DC23}" v="344" dt="2020-04-20T11:35:28.996"/>
    <p1510:client id="{D4603059-A07B-41B1-8C68-5D51C1B8CF6B}" v="173" dt="2020-03-23T10:47:50.148"/>
  </p1510:revLst>
</p1510:revInfo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1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6/17/2020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6/17/2020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65809" y="1752600"/>
            <a:ext cx="5572127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65808" y="3733800"/>
            <a:ext cx="5572127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299" y="421594"/>
            <a:ext cx="1857375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-250900" y="1515915"/>
            <a:ext cx="5053664" cy="35846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683146" y="1020193"/>
            <a:ext cx="3157538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4324523" y="319177"/>
            <a:ext cx="2754056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4506759" y="529603"/>
            <a:ext cx="2432110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4324523" y="3245640"/>
            <a:ext cx="2754056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4506759" y="3456066"/>
            <a:ext cx="2432110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7366299" y="2484993"/>
            <a:ext cx="1857375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6/17/2020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282" y="1330347"/>
            <a:ext cx="312039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749" y="914400"/>
            <a:ext cx="5014913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3282" y="3555524"/>
            <a:ext cx="312039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5486" y="6019801"/>
            <a:ext cx="619125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61434" y="6019801"/>
            <a:ext cx="1134461" cy="228600"/>
          </a:xfrm>
        </p:spPr>
        <p:txBody>
          <a:bodyPr/>
          <a:lstStyle/>
          <a:p>
            <a:fld id="{4CF99945-0A15-4715-AB6C-F5E56CF20F70}" type="datetimeFigureOut">
              <a:rPr lang="en-US"/>
              <a:t>6/17/2020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7974" y="1330347"/>
            <a:ext cx="312039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483881" y="781399"/>
            <a:ext cx="5227136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679748" y="1031195"/>
            <a:ext cx="4829175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7974" y="3555522"/>
            <a:ext cx="312039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6/17/2020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6/17/2020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19718" y="304800"/>
            <a:ext cx="1405244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04800"/>
            <a:ext cx="7014858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6/17/2020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6/17/2020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5810" y="1828800"/>
            <a:ext cx="5572127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808" y="3733800"/>
            <a:ext cx="5572127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5485" y="1825625"/>
            <a:ext cx="4025603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2" y="1825625"/>
            <a:ext cx="402302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6/17/2020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252" y="1681163"/>
            <a:ext cx="4026789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9252" y="2505076"/>
            <a:ext cx="4026789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026789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6"/>
            <a:ext cx="4026789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6/17/2020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6/17/2020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6/17/2020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85" y="304799"/>
            <a:ext cx="8172452" cy="12161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027835" y="1900210"/>
            <a:ext cx="3197623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855094" y="4935990"/>
            <a:ext cx="3549796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667770" y="1900210"/>
            <a:ext cx="3197623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5478613" y="4935990"/>
            <a:ext cx="3549796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6/17/2020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556362" y="1967767"/>
            <a:ext cx="3123347" cy="2510406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014950" y="1824285"/>
            <a:ext cx="2206172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10" y="4947405"/>
            <a:ext cx="222885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3377359" y="1967767"/>
            <a:ext cx="3123347" cy="2510406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3835751" y="1824285"/>
            <a:ext cx="2206562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3824607" y="4947405"/>
            <a:ext cx="222885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6222631" y="1967767"/>
            <a:ext cx="3123347" cy="2510406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6681023" y="1824285"/>
            <a:ext cx="2206562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6669879" y="4947405"/>
            <a:ext cx="222885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6/17/2020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5485" y="304800"/>
            <a:ext cx="817245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5486" y="1752600"/>
            <a:ext cx="817245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5486" y="6019801"/>
            <a:ext cx="61912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8436" y="6019801"/>
            <a:ext cx="482917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61434" y="6019801"/>
            <a:ext cx="113446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6/17/2020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2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xr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xr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My Gymnastics Activity Book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/>
              <a:t>Your Name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87416" y="0"/>
            <a:ext cx="8172452" cy="783018"/>
          </a:xfrm>
        </p:spPr>
        <p:txBody>
          <a:bodyPr/>
          <a:lstStyle/>
          <a:p>
            <a:r>
              <a:rPr lang="en-US" b="1" dirty="0"/>
              <a:t>Crossword – Level 2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C620F5-5CE7-43CA-BC01-7D6547BC8FD7}"/>
              </a:ext>
            </a:extLst>
          </p:cNvPr>
          <p:cNvSpPr/>
          <p:nvPr/>
        </p:nvSpPr>
        <p:spPr>
          <a:xfrm>
            <a:off x="89338" y="981080"/>
            <a:ext cx="362525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>
              <a:spcAft>
                <a:spcPts val="600"/>
              </a:spcAft>
              <a:tabLst>
                <a:tab pos="363538" algn="l"/>
              </a:tabLst>
            </a:pPr>
            <a:r>
              <a:rPr lang="en-GB" sz="1600" b="1" dirty="0"/>
              <a:t>ACROSS</a:t>
            </a:r>
            <a:r>
              <a:rPr lang="en-GB" sz="1600" dirty="0"/>
              <a:t>:</a:t>
            </a:r>
          </a:p>
          <a:p>
            <a:pPr marL="363538" indent="-363538">
              <a:spcAft>
                <a:spcPts val="600"/>
              </a:spcAft>
              <a:buAutoNum type="arabicPeriod" startAt="3"/>
              <a:tabLst>
                <a:tab pos="363538" algn="l"/>
              </a:tabLst>
            </a:pPr>
            <a:r>
              <a:rPr lang="en-GB" sz="1600" dirty="0"/>
              <a:t>Trampoline skill using your bottom</a:t>
            </a:r>
          </a:p>
          <a:p>
            <a:pPr marL="342900" indent="-342900">
              <a:spcAft>
                <a:spcPts val="600"/>
              </a:spcAft>
              <a:buAutoNum type="arabicPeriod" startAt="7"/>
              <a:tabLst>
                <a:tab pos="363538" algn="l"/>
              </a:tabLst>
            </a:pPr>
            <a:r>
              <a:rPr lang="en-GB" sz="1600" dirty="0"/>
              <a:t>Front tumbling skill</a:t>
            </a:r>
          </a:p>
          <a:p>
            <a:pPr marL="342900" indent="-342900">
              <a:spcAft>
                <a:spcPts val="600"/>
              </a:spcAft>
              <a:buAutoNum type="arabicPeriod" startAt="7"/>
              <a:tabLst>
                <a:tab pos="363538" algn="l"/>
              </a:tabLst>
            </a:pPr>
            <a:r>
              <a:rPr lang="en-GB" sz="1600" dirty="0"/>
              <a:t>Forwards or backwards floor skill</a:t>
            </a:r>
          </a:p>
          <a:p>
            <a:pPr marL="342900" indent="-342900">
              <a:spcAft>
                <a:spcPts val="600"/>
              </a:spcAft>
              <a:buAutoNum type="arabicPeriod" startAt="7"/>
              <a:tabLst>
                <a:tab pos="363538" algn="l"/>
              </a:tabLst>
            </a:pPr>
            <a:endParaRPr lang="en-GB" sz="1600" dirty="0"/>
          </a:p>
          <a:p>
            <a:pPr>
              <a:spcAft>
                <a:spcPts val="600"/>
              </a:spcAft>
              <a:tabLst>
                <a:tab pos="363538" algn="l"/>
              </a:tabLst>
            </a:pPr>
            <a:r>
              <a:rPr lang="en-GB" sz="1600" b="1" dirty="0"/>
              <a:t>DOWN</a:t>
            </a:r>
            <a:r>
              <a:rPr lang="en-GB" sz="1600" dirty="0"/>
              <a:t>:</a:t>
            </a:r>
          </a:p>
          <a:p>
            <a:pPr marL="342900" indent="-342900">
              <a:spcAft>
                <a:spcPts val="600"/>
              </a:spcAft>
              <a:buAutoNum type="arabicPeriod"/>
              <a:tabLst>
                <a:tab pos="363538" algn="l"/>
              </a:tabLst>
            </a:pPr>
            <a:r>
              <a:rPr lang="en-GB" sz="1600" dirty="0"/>
              <a:t>Round-off in the air</a:t>
            </a:r>
          </a:p>
          <a:p>
            <a:pPr marL="342900" indent="-342900">
              <a:spcAft>
                <a:spcPts val="600"/>
              </a:spcAft>
              <a:buAutoNum type="arabicPeriod"/>
              <a:tabLst>
                <a:tab pos="363538" algn="l"/>
              </a:tabLst>
            </a:pPr>
            <a:r>
              <a:rPr lang="en-GB" sz="1600" dirty="0"/>
              <a:t>Cartwheel with no hands</a:t>
            </a:r>
          </a:p>
          <a:p>
            <a:pPr marL="342900" indent="-342900">
              <a:spcAft>
                <a:spcPts val="600"/>
              </a:spcAft>
              <a:buAutoNum type="arabicPeriod"/>
              <a:tabLst>
                <a:tab pos="363538" algn="l"/>
              </a:tabLst>
            </a:pPr>
            <a:r>
              <a:rPr lang="en-GB" sz="1600" dirty="0"/>
              <a:t>Forwards or backwards, rotating in the air</a:t>
            </a:r>
          </a:p>
          <a:p>
            <a:pPr marL="342900" indent="-342900">
              <a:spcAft>
                <a:spcPts val="600"/>
              </a:spcAft>
              <a:buAutoNum type="arabicPeriod" startAt="4"/>
              <a:tabLst>
                <a:tab pos="363538" algn="l"/>
              </a:tabLst>
            </a:pPr>
            <a:r>
              <a:rPr lang="en-GB" sz="1600" dirty="0"/>
              <a:t>Flexibility skill used throughout gymnastics</a:t>
            </a:r>
          </a:p>
          <a:p>
            <a:pPr marL="342900" indent="-342900">
              <a:spcAft>
                <a:spcPts val="600"/>
              </a:spcAft>
              <a:buAutoNum type="arabicPeriod" startAt="4"/>
              <a:tabLst>
                <a:tab pos="363538" algn="l"/>
              </a:tabLst>
            </a:pPr>
            <a:r>
              <a:rPr lang="en-GB" sz="1600" dirty="0"/>
              <a:t>Backward tumble following a Round-off</a:t>
            </a:r>
          </a:p>
          <a:p>
            <a:pPr marL="342900" indent="-342900">
              <a:spcAft>
                <a:spcPts val="600"/>
              </a:spcAft>
              <a:buAutoNum type="arabicPeriod" startAt="4"/>
              <a:tabLst>
                <a:tab pos="363538" algn="l"/>
              </a:tabLst>
            </a:pPr>
            <a:r>
              <a:rPr lang="en-GB" sz="1600" dirty="0"/>
              <a:t>Bars dismount</a:t>
            </a:r>
          </a:p>
          <a:p>
            <a:pPr>
              <a:spcAft>
                <a:spcPts val="600"/>
              </a:spcAft>
              <a:tabLst>
                <a:tab pos="363538" algn="l"/>
              </a:tabLst>
            </a:pPr>
            <a:r>
              <a:rPr lang="en-GB" sz="1600" dirty="0"/>
              <a:t>9.	Apparatus 4" wide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8DDCB28D-29BC-447D-98FD-2A4AFD40DC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10812"/>
              </p:ext>
            </p:extLst>
          </p:nvPr>
        </p:nvGraphicFramePr>
        <p:xfrm>
          <a:off x="3967976" y="321535"/>
          <a:ext cx="5650610" cy="60682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3615">
                  <a:extLst>
                    <a:ext uri="{9D8B030D-6E8A-4147-A177-3AD203B41FA5}">
                      <a16:colId xmlns:a16="http://schemas.microsoft.com/office/drawing/2014/main" val="2641889660"/>
                    </a:ext>
                  </a:extLst>
                </a:gridCol>
                <a:gridCol w="403615">
                  <a:extLst>
                    <a:ext uri="{9D8B030D-6E8A-4147-A177-3AD203B41FA5}">
                      <a16:colId xmlns:a16="http://schemas.microsoft.com/office/drawing/2014/main" val="1172543739"/>
                    </a:ext>
                  </a:extLst>
                </a:gridCol>
                <a:gridCol w="403615">
                  <a:extLst>
                    <a:ext uri="{9D8B030D-6E8A-4147-A177-3AD203B41FA5}">
                      <a16:colId xmlns:a16="http://schemas.microsoft.com/office/drawing/2014/main" val="1092708710"/>
                    </a:ext>
                  </a:extLst>
                </a:gridCol>
                <a:gridCol w="403615">
                  <a:extLst>
                    <a:ext uri="{9D8B030D-6E8A-4147-A177-3AD203B41FA5}">
                      <a16:colId xmlns:a16="http://schemas.microsoft.com/office/drawing/2014/main" val="1931316448"/>
                    </a:ext>
                  </a:extLst>
                </a:gridCol>
                <a:gridCol w="403615">
                  <a:extLst>
                    <a:ext uri="{9D8B030D-6E8A-4147-A177-3AD203B41FA5}">
                      <a16:colId xmlns:a16="http://schemas.microsoft.com/office/drawing/2014/main" val="676151244"/>
                    </a:ext>
                  </a:extLst>
                </a:gridCol>
                <a:gridCol w="403615">
                  <a:extLst>
                    <a:ext uri="{9D8B030D-6E8A-4147-A177-3AD203B41FA5}">
                      <a16:colId xmlns:a16="http://schemas.microsoft.com/office/drawing/2014/main" val="2887316905"/>
                    </a:ext>
                  </a:extLst>
                </a:gridCol>
                <a:gridCol w="403615">
                  <a:extLst>
                    <a:ext uri="{9D8B030D-6E8A-4147-A177-3AD203B41FA5}">
                      <a16:colId xmlns:a16="http://schemas.microsoft.com/office/drawing/2014/main" val="3851633384"/>
                    </a:ext>
                  </a:extLst>
                </a:gridCol>
                <a:gridCol w="403615">
                  <a:extLst>
                    <a:ext uri="{9D8B030D-6E8A-4147-A177-3AD203B41FA5}">
                      <a16:colId xmlns:a16="http://schemas.microsoft.com/office/drawing/2014/main" val="1160594945"/>
                    </a:ext>
                  </a:extLst>
                </a:gridCol>
                <a:gridCol w="403615">
                  <a:extLst>
                    <a:ext uri="{9D8B030D-6E8A-4147-A177-3AD203B41FA5}">
                      <a16:colId xmlns:a16="http://schemas.microsoft.com/office/drawing/2014/main" val="4268393903"/>
                    </a:ext>
                  </a:extLst>
                </a:gridCol>
                <a:gridCol w="403615">
                  <a:extLst>
                    <a:ext uri="{9D8B030D-6E8A-4147-A177-3AD203B41FA5}">
                      <a16:colId xmlns:a16="http://schemas.microsoft.com/office/drawing/2014/main" val="225324817"/>
                    </a:ext>
                  </a:extLst>
                </a:gridCol>
                <a:gridCol w="403615">
                  <a:extLst>
                    <a:ext uri="{9D8B030D-6E8A-4147-A177-3AD203B41FA5}">
                      <a16:colId xmlns:a16="http://schemas.microsoft.com/office/drawing/2014/main" val="1521932362"/>
                    </a:ext>
                  </a:extLst>
                </a:gridCol>
                <a:gridCol w="403615">
                  <a:extLst>
                    <a:ext uri="{9D8B030D-6E8A-4147-A177-3AD203B41FA5}">
                      <a16:colId xmlns:a16="http://schemas.microsoft.com/office/drawing/2014/main" val="2210398014"/>
                    </a:ext>
                  </a:extLst>
                </a:gridCol>
                <a:gridCol w="403615">
                  <a:extLst>
                    <a:ext uri="{9D8B030D-6E8A-4147-A177-3AD203B41FA5}">
                      <a16:colId xmlns:a16="http://schemas.microsoft.com/office/drawing/2014/main" val="3519710665"/>
                    </a:ext>
                  </a:extLst>
                </a:gridCol>
                <a:gridCol w="403615">
                  <a:extLst>
                    <a:ext uri="{9D8B030D-6E8A-4147-A177-3AD203B41FA5}">
                      <a16:colId xmlns:a16="http://schemas.microsoft.com/office/drawing/2014/main" val="3455307753"/>
                    </a:ext>
                  </a:extLst>
                </a:gridCol>
              </a:tblGrid>
              <a:tr h="40455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053811"/>
                  </a:ext>
                </a:extLst>
              </a:tr>
              <a:tr h="40455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5272904"/>
                  </a:ext>
                </a:extLst>
              </a:tr>
              <a:tr h="40455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570949"/>
                  </a:ext>
                </a:extLst>
              </a:tr>
              <a:tr h="40455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0036913"/>
                  </a:ext>
                </a:extLst>
              </a:tr>
              <a:tr h="40455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0455714"/>
                  </a:ext>
                </a:extLst>
              </a:tr>
              <a:tr h="40455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0962637"/>
                  </a:ext>
                </a:extLst>
              </a:tr>
              <a:tr h="40455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2900203"/>
                  </a:ext>
                </a:extLst>
              </a:tr>
              <a:tr h="40455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299329"/>
                  </a:ext>
                </a:extLst>
              </a:tr>
              <a:tr h="40455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348427"/>
                  </a:ext>
                </a:extLst>
              </a:tr>
              <a:tr h="40455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8352362"/>
                  </a:ext>
                </a:extLst>
              </a:tr>
              <a:tr h="40455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409431"/>
                  </a:ext>
                </a:extLst>
              </a:tr>
              <a:tr h="40455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2682814"/>
                  </a:ext>
                </a:extLst>
              </a:tr>
              <a:tr h="40455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0606689"/>
                  </a:ext>
                </a:extLst>
              </a:tr>
              <a:tr h="40455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9842000"/>
                  </a:ext>
                </a:extLst>
              </a:tr>
              <a:tr h="40455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4814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344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87416" y="181307"/>
            <a:ext cx="8172452" cy="783018"/>
          </a:xfrm>
        </p:spPr>
        <p:txBody>
          <a:bodyPr/>
          <a:lstStyle/>
          <a:p>
            <a:r>
              <a:rPr lang="en-US" b="1" dirty="0"/>
              <a:t>Wordsearch Fun – Freestyle</a:t>
            </a:r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3BAB181-C610-45FD-BAA9-03E9C81A12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397732"/>
              </p:ext>
            </p:extLst>
          </p:nvPr>
        </p:nvGraphicFramePr>
        <p:xfrm>
          <a:off x="287416" y="1132380"/>
          <a:ext cx="5251540" cy="5085233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262577">
                  <a:extLst>
                    <a:ext uri="{9D8B030D-6E8A-4147-A177-3AD203B41FA5}">
                      <a16:colId xmlns:a16="http://schemas.microsoft.com/office/drawing/2014/main" val="3648354672"/>
                    </a:ext>
                  </a:extLst>
                </a:gridCol>
                <a:gridCol w="262577">
                  <a:extLst>
                    <a:ext uri="{9D8B030D-6E8A-4147-A177-3AD203B41FA5}">
                      <a16:colId xmlns:a16="http://schemas.microsoft.com/office/drawing/2014/main" val="4201487704"/>
                    </a:ext>
                  </a:extLst>
                </a:gridCol>
                <a:gridCol w="262577">
                  <a:extLst>
                    <a:ext uri="{9D8B030D-6E8A-4147-A177-3AD203B41FA5}">
                      <a16:colId xmlns:a16="http://schemas.microsoft.com/office/drawing/2014/main" val="1074607429"/>
                    </a:ext>
                  </a:extLst>
                </a:gridCol>
                <a:gridCol w="262577">
                  <a:extLst>
                    <a:ext uri="{9D8B030D-6E8A-4147-A177-3AD203B41FA5}">
                      <a16:colId xmlns:a16="http://schemas.microsoft.com/office/drawing/2014/main" val="677922174"/>
                    </a:ext>
                  </a:extLst>
                </a:gridCol>
                <a:gridCol w="262577">
                  <a:extLst>
                    <a:ext uri="{9D8B030D-6E8A-4147-A177-3AD203B41FA5}">
                      <a16:colId xmlns:a16="http://schemas.microsoft.com/office/drawing/2014/main" val="2125326198"/>
                    </a:ext>
                  </a:extLst>
                </a:gridCol>
                <a:gridCol w="262577">
                  <a:extLst>
                    <a:ext uri="{9D8B030D-6E8A-4147-A177-3AD203B41FA5}">
                      <a16:colId xmlns:a16="http://schemas.microsoft.com/office/drawing/2014/main" val="1684568431"/>
                    </a:ext>
                  </a:extLst>
                </a:gridCol>
                <a:gridCol w="262577">
                  <a:extLst>
                    <a:ext uri="{9D8B030D-6E8A-4147-A177-3AD203B41FA5}">
                      <a16:colId xmlns:a16="http://schemas.microsoft.com/office/drawing/2014/main" val="949200238"/>
                    </a:ext>
                  </a:extLst>
                </a:gridCol>
                <a:gridCol w="262577">
                  <a:extLst>
                    <a:ext uri="{9D8B030D-6E8A-4147-A177-3AD203B41FA5}">
                      <a16:colId xmlns:a16="http://schemas.microsoft.com/office/drawing/2014/main" val="811951919"/>
                    </a:ext>
                  </a:extLst>
                </a:gridCol>
                <a:gridCol w="262577">
                  <a:extLst>
                    <a:ext uri="{9D8B030D-6E8A-4147-A177-3AD203B41FA5}">
                      <a16:colId xmlns:a16="http://schemas.microsoft.com/office/drawing/2014/main" val="4279893788"/>
                    </a:ext>
                  </a:extLst>
                </a:gridCol>
                <a:gridCol w="262577">
                  <a:extLst>
                    <a:ext uri="{9D8B030D-6E8A-4147-A177-3AD203B41FA5}">
                      <a16:colId xmlns:a16="http://schemas.microsoft.com/office/drawing/2014/main" val="2899356144"/>
                    </a:ext>
                  </a:extLst>
                </a:gridCol>
                <a:gridCol w="262577">
                  <a:extLst>
                    <a:ext uri="{9D8B030D-6E8A-4147-A177-3AD203B41FA5}">
                      <a16:colId xmlns:a16="http://schemas.microsoft.com/office/drawing/2014/main" val="1834313334"/>
                    </a:ext>
                  </a:extLst>
                </a:gridCol>
                <a:gridCol w="262577">
                  <a:extLst>
                    <a:ext uri="{9D8B030D-6E8A-4147-A177-3AD203B41FA5}">
                      <a16:colId xmlns:a16="http://schemas.microsoft.com/office/drawing/2014/main" val="2656470919"/>
                    </a:ext>
                  </a:extLst>
                </a:gridCol>
                <a:gridCol w="262577">
                  <a:extLst>
                    <a:ext uri="{9D8B030D-6E8A-4147-A177-3AD203B41FA5}">
                      <a16:colId xmlns:a16="http://schemas.microsoft.com/office/drawing/2014/main" val="2284876105"/>
                    </a:ext>
                  </a:extLst>
                </a:gridCol>
                <a:gridCol w="262577">
                  <a:extLst>
                    <a:ext uri="{9D8B030D-6E8A-4147-A177-3AD203B41FA5}">
                      <a16:colId xmlns:a16="http://schemas.microsoft.com/office/drawing/2014/main" val="2625972774"/>
                    </a:ext>
                  </a:extLst>
                </a:gridCol>
                <a:gridCol w="262577">
                  <a:extLst>
                    <a:ext uri="{9D8B030D-6E8A-4147-A177-3AD203B41FA5}">
                      <a16:colId xmlns:a16="http://schemas.microsoft.com/office/drawing/2014/main" val="4017604322"/>
                    </a:ext>
                  </a:extLst>
                </a:gridCol>
                <a:gridCol w="262577">
                  <a:extLst>
                    <a:ext uri="{9D8B030D-6E8A-4147-A177-3AD203B41FA5}">
                      <a16:colId xmlns:a16="http://schemas.microsoft.com/office/drawing/2014/main" val="523314855"/>
                    </a:ext>
                  </a:extLst>
                </a:gridCol>
                <a:gridCol w="262577">
                  <a:extLst>
                    <a:ext uri="{9D8B030D-6E8A-4147-A177-3AD203B41FA5}">
                      <a16:colId xmlns:a16="http://schemas.microsoft.com/office/drawing/2014/main" val="230493918"/>
                    </a:ext>
                  </a:extLst>
                </a:gridCol>
                <a:gridCol w="262577">
                  <a:extLst>
                    <a:ext uri="{9D8B030D-6E8A-4147-A177-3AD203B41FA5}">
                      <a16:colId xmlns:a16="http://schemas.microsoft.com/office/drawing/2014/main" val="1697370731"/>
                    </a:ext>
                  </a:extLst>
                </a:gridCol>
                <a:gridCol w="262577">
                  <a:extLst>
                    <a:ext uri="{9D8B030D-6E8A-4147-A177-3AD203B41FA5}">
                      <a16:colId xmlns:a16="http://schemas.microsoft.com/office/drawing/2014/main" val="2981923696"/>
                    </a:ext>
                  </a:extLst>
                </a:gridCol>
                <a:gridCol w="262577">
                  <a:extLst>
                    <a:ext uri="{9D8B030D-6E8A-4147-A177-3AD203B41FA5}">
                      <a16:colId xmlns:a16="http://schemas.microsoft.com/office/drawing/2014/main" val="858885123"/>
                    </a:ext>
                  </a:extLst>
                </a:gridCol>
              </a:tblGrid>
              <a:tr h="25382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D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W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S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F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T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Y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R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O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L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L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P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K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F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D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O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S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M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extLst>
                  <a:ext uri="{0D108BD9-81ED-4DB2-BD59-A6C34878D82A}">
                    <a16:rowId xmlns:a16="http://schemas.microsoft.com/office/drawing/2014/main" val="2848482096"/>
                  </a:ext>
                </a:extLst>
              </a:tr>
              <a:tr h="25382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Q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W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P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H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L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I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Z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R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I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S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D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O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T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H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B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extLst>
                  <a:ext uri="{0D108BD9-81ED-4DB2-BD59-A6C34878D82A}">
                    <a16:rowId xmlns:a16="http://schemas.microsoft.com/office/drawing/2014/main" val="303036090"/>
                  </a:ext>
                </a:extLst>
              </a:tr>
              <a:tr h="25382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F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O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K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I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C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K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T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H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M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O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O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N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G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B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R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Z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K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S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extLst>
                  <a:ext uri="{0D108BD9-81ED-4DB2-BD59-A6C34878D82A}">
                    <a16:rowId xmlns:a16="http://schemas.microsoft.com/office/drawing/2014/main" val="3576792525"/>
                  </a:ext>
                </a:extLst>
              </a:tr>
              <a:tr h="25382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L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H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M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T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N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B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X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N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U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L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K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T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G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I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N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R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D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extLst>
                  <a:ext uri="{0D108BD9-81ED-4DB2-BD59-A6C34878D82A}">
                    <a16:rowId xmlns:a16="http://schemas.microsoft.com/office/drawing/2014/main" val="663967651"/>
                  </a:ext>
                </a:extLst>
              </a:tr>
              <a:tr h="25382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T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L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Z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P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I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L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F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L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L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W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I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H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V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F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W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I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H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P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U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extLst>
                  <a:ext uri="{0D108BD9-81ED-4DB2-BD59-A6C34878D82A}">
                    <a16:rowId xmlns:a16="http://schemas.microsoft.com/office/drawing/2014/main" val="2654460865"/>
                  </a:ext>
                </a:extLst>
              </a:tr>
              <a:tr h="25382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C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R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P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K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H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N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D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S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F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V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X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 dirty="0">
                          <a:effectLst/>
                        </a:rPr>
                        <a:t>L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C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O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D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extLst>
                  <a:ext uri="{0D108BD9-81ED-4DB2-BD59-A6C34878D82A}">
                    <a16:rowId xmlns:a16="http://schemas.microsoft.com/office/drawing/2014/main" val="2309129369"/>
                  </a:ext>
                </a:extLst>
              </a:tr>
              <a:tr h="25382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V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U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N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D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R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B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R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M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D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P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U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V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B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R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J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R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extLst>
                  <a:ext uri="{0D108BD9-81ED-4DB2-BD59-A6C34878D82A}">
                    <a16:rowId xmlns:a16="http://schemas.microsoft.com/office/drawing/2014/main" val="4023425520"/>
                  </a:ext>
                </a:extLst>
              </a:tr>
              <a:tr h="25382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T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N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C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H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G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Q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G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L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T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I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M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N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L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B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L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P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I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Y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C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extLst>
                  <a:ext uri="{0D108BD9-81ED-4DB2-BD59-A6C34878D82A}">
                    <a16:rowId xmlns:a16="http://schemas.microsoft.com/office/drawing/2014/main" val="2517607822"/>
                  </a:ext>
                </a:extLst>
              </a:tr>
              <a:tr h="25382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G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O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H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S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S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D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S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H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V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U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L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T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G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S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D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O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H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extLst>
                  <a:ext uri="{0D108BD9-81ED-4DB2-BD59-A6C34878D82A}">
                    <a16:rowId xmlns:a16="http://schemas.microsoft.com/office/drawing/2014/main" val="3009548089"/>
                  </a:ext>
                </a:extLst>
              </a:tr>
              <a:tr h="25382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W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I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P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F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X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O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H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U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J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U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Y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V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I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T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J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B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W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N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extLst>
                  <a:ext uri="{0D108BD9-81ED-4DB2-BD59-A6C34878D82A}">
                    <a16:rowId xmlns:a16="http://schemas.microsoft.com/office/drawing/2014/main" val="1369255922"/>
                  </a:ext>
                </a:extLst>
              </a:tr>
              <a:tr h="25382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L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H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I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N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S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U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D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N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D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C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O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R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K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S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C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R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W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extLst>
                  <a:ext uri="{0D108BD9-81ED-4DB2-BD59-A6C34878D82A}">
                    <a16:rowId xmlns:a16="http://schemas.microsoft.com/office/drawing/2014/main" val="2997296371"/>
                  </a:ext>
                </a:extLst>
              </a:tr>
              <a:tr h="25382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Z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J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L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I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T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O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I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F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H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M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U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N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R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extLst>
                  <a:ext uri="{0D108BD9-81ED-4DB2-BD59-A6C34878D82A}">
                    <a16:rowId xmlns:a16="http://schemas.microsoft.com/office/drawing/2014/main" val="3068336607"/>
                  </a:ext>
                </a:extLst>
              </a:tr>
              <a:tr h="25382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C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O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D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I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S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H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S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C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T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B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L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N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C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Z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extLst>
                  <a:ext uri="{0D108BD9-81ED-4DB2-BD59-A6C34878D82A}">
                    <a16:rowId xmlns:a16="http://schemas.microsoft.com/office/drawing/2014/main" val="4239300978"/>
                  </a:ext>
                </a:extLst>
              </a:tr>
              <a:tr h="25382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H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N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D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V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I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C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V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H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S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G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M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P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I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R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Q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X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U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extLst>
                  <a:ext uri="{0D108BD9-81ED-4DB2-BD59-A6C34878D82A}">
                    <a16:rowId xmlns:a16="http://schemas.microsoft.com/office/drawing/2014/main" val="3109996606"/>
                  </a:ext>
                </a:extLst>
              </a:tr>
              <a:tr h="25382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W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R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J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B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Y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L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Z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Y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V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U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L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T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K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C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extLst>
                  <a:ext uri="{0D108BD9-81ED-4DB2-BD59-A6C34878D82A}">
                    <a16:rowId xmlns:a16="http://schemas.microsoft.com/office/drawing/2014/main" val="2175048693"/>
                  </a:ext>
                </a:extLst>
              </a:tr>
              <a:tr h="25382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I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G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L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U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F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L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G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Q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T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S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G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J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Y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B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N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L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M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H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extLst>
                  <a:ext uri="{0D108BD9-81ED-4DB2-BD59-A6C34878D82A}">
                    <a16:rowId xmlns:a16="http://schemas.microsoft.com/office/drawing/2014/main" val="2422923286"/>
                  </a:ext>
                </a:extLst>
              </a:tr>
              <a:tr h="25382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B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G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F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L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Z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G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C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N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O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C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W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H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R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V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W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T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extLst>
                  <a:ext uri="{0D108BD9-81ED-4DB2-BD59-A6C34878D82A}">
                    <a16:rowId xmlns:a16="http://schemas.microsoft.com/office/drawing/2014/main" val="356348998"/>
                  </a:ext>
                </a:extLst>
              </a:tr>
              <a:tr h="25382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H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L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V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T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I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C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T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C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R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U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N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Q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F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S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S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extLst>
                  <a:ext uri="{0D108BD9-81ED-4DB2-BD59-A6C34878D82A}">
                    <a16:rowId xmlns:a16="http://schemas.microsoft.com/office/drawing/2014/main" val="2951522743"/>
                  </a:ext>
                </a:extLst>
              </a:tr>
              <a:tr h="25382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K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D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U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H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W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Y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M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J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I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S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K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C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I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J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P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H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B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extLst>
                  <a:ext uri="{0D108BD9-81ED-4DB2-BD59-A6C34878D82A}">
                    <a16:rowId xmlns:a16="http://schemas.microsoft.com/office/drawing/2014/main" val="940082590"/>
                  </a:ext>
                </a:extLst>
              </a:tr>
              <a:tr h="26257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P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R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C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I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S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I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O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N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J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U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M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P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R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J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D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 dirty="0">
                          <a:effectLst/>
                        </a:rPr>
                        <a:t>L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0" anchor="ctr"/>
                </a:tc>
                <a:extLst>
                  <a:ext uri="{0D108BD9-81ED-4DB2-BD59-A6C34878D82A}">
                    <a16:rowId xmlns:a16="http://schemas.microsoft.com/office/drawing/2014/main" val="213554065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CE42410-2E1A-4555-A1E2-E298D84D7DC2}"/>
              </a:ext>
            </a:extLst>
          </p:cNvPr>
          <p:cNvSpPr txBox="1"/>
          <p:nvPr/>
        </p:nvSpPr>
        <p:spPr>
          <a:xfrm>
            <a:off x="6117020" y="1447076"/>
            <a:ext cx="2532993" cy="3331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DASH VAULT</a:t>
            </a:r>
          </a:p>
          <a:p>
            <a:r>
              <a:rPr lang="en-GB" sz="1600" dirty="0"/>
              <a:t>CORKSCREW</a:t>
            </a:r>
          </a:p>
          <a:p>
            <a:r>
              <a:rPr lang="en-GB" sz="1600" dirty="0"/>
              <a:t>WALL RUN</a:t>
            </a:r>
          </a:p>
          <a:p>
            <a:r>
              <a:rPr lang="en-GB" sz="1600" dirty="0"/>
              <a:t>TIC TAC</a:t>
            </a:r>
          </a:p>
          <a:p>
            <a:r>
              <a:rPr lang="en-GB" sz="1600" dirty="0"/>
              <a:t>GAINER</a:t>
            </a:r>
          </a:p>
          <a:p>
            <a:r>
              <a:rPr lang="en-GB" sz="1600" dirty="0"/>
              <a:t>LACHE</a:t>
            </a:r>
          </a:p>
          <a:p>
            <a:r>
              <a:rPr lang="en-GB" sz="1600" dirty="0"/>
              <a:t>KONG VAULT</a:t>
            </a:r>
          </a:p>
          <a:p>
            <a:r>
              <a:rPr lang="en-GB" sz="1600" dirty="0"/>
              <a:t>DISH</a:t>
            </a:r>
          </a:p>
          <a:p>
            <a:r>
              <a:rPr lang="en-GB" sz="1600" dirty="0"/>
              <a:t>UNDERBAR</a:t>
            </a:r>
          </a:p>
          <a:p>
            <a:r>
              <a:rPr lang="en-GB" sz="1600" dirty="0"/>
              <a:t>SAFETY ROLL</a:t>
            </a:r>
          </a:p>
          <a:p>
            <a:r>
              <a:rPr lang="en-GB" sz="1600" dirty="0"/>
              <a:t>LAZY VAULT</a:t>
            </a:r>
          </a:p>
          <a:p>
            <a:r>
              <a:rPr lang="en-GB" sz="1600" dirty="0"/>
              <a:t>SPEED VAULT</a:t>
            </a:r>
          </a:p>
          <a:p>
            <a:r>
              <a:rPr lang="en-GB" sz="1600" dirty="0"/>
              <a:t>ARCH</a:t>
            </a:r>
          </a:p>
          <a:p>
            <a:r>
              <a:rPr lang="en-GB" sz="1600" dirty="0"/>
              <a:t>CAT LEAP</a:t>
            </a:r>
          </a:p>
          <a:p>
            <a:r>
              <a:rPr lang="en-GB" sz="1600" dirty="0"/>
              <a:t>KICK THE MOON</a:t>
            </a:r>
          </a:p>
          <a:p>
            <a:r>
              <a:rPr lang="en-GB" sz="1600" dirty="0"/>
              <a:t>CAT BALANCE</a:t>
            </a:r>
          </a:p>
          <a:p>
            <a:r>
              <a:rPr lang="en-GB" sz="1600" dirty="0"/>
              <a:t>WALLFLIP</a:t>
            </a:r>
          </a:p>
          <a:p>
            <a:r>
              <a:rPr lang="en-GB" sz="1600" dirty="0"/>
              <a:t>PRECISION JUMP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21359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87416" y="0"/>
            <a:ext cx="8172452" cy="783018"/>
          </a:xfrm>
        </p:spPr>
        <p:txBody>
          <a:bodyPr/>
          <a:lstStyle/>
          <a:p>
            <a:r>
              <a:rPr lang="en-US" b="1" dirty="0"/>
              <a:t>Maze Fun</a:t>
            </a: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DA535959-0554-417B-9B56-F2F18866D0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" t="5833" r="4988" b="11954"/>
          <a:stretch/>
        </p:blipFill>
        <p:spPr>
          <a:xfrm>
            <a:off x="1985274" y="1155752"/>
            <a:ext cx="5935452" cy="5192495"/>
          </a:xfrm>
          <a:prstGeom prst="rect">
            <a:avLst/>
          </a:prstGeom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A08D36B8-A993-4EE5-96B6-64B8E20505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612" y="3613561"/>
            <a:ext cx="1865376" cy="8290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950D8B1-E0A8-400E-9728-B6EABEDDD35D}"/>
              </a:ext>
            </a:extLst>
          </p:cNvPr>
          <p:cNvSpPr txBox="1"/>
          <p:nvPr/>
        </p:nvSpPr>
        <p:spPr>
          <a:xfrm>
            <a:off x="6085339" y="259297"/>
            <a:ext cx="3670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Help Sophie find her way to the Beam</a:t>
            </a:r>
          </a:p>
          <a:p>
            <a:endParaRPr lang="en-GB" sz="2400" dirty="0"/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61B38375-44F2-45F9-A8C4-3295491AC8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94" y="2570633"/>
            <a:ext cx="1274480" cy="171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4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0243DF0-8CF2-4C9F-876A-5A0375258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030" y="136635"/>
            <a:ext cx="8172452" cy="662152"/>
          </a:xfrm>
        </p:spPr>
        <p:txBody>
          <a:bodyPr/>
          <a:lstStyle/>
          <a:p>
            <a:r>
              <a:rPr lang="en-GB" dirty="0"/>
              <a:t>Design your own uniform</a:t>
            </a:r>
          </a:p>
        </p:txBody>
      </p:sp>
      <p:pic>
        <p:nvPicPr>
          <p:cNvPr id="3" name="Picture 2" descr="A close up of a necklace&#10;&#10;Description automatically generated">
            <a:extLst>
              <a:ext uri="{FF2B5EF4-FFF2-40B4-BE49-F238E27FC236}">
                <a16:creationId xmlns:a16="http://schemas.microsoft.com/office/drawing/2014/main" id="{7CF26E91-527B-4E66-A4B8-2937F55F5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4504"/>
            <a:ext cx="9872490" cy="494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63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0243DF0-8CF2-4C9F-876A-5A0375258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030" y="136635"/>
            <a:ext cx="8172452" cy="662152"/>
          </a:xfrm>
        </p:spPr>
        <p:txBody>
          <a:bodyPr/>
          <a:lstStyle/>
          <a:p>
            <a:r>
              <a:rPr lang="en-GB" dirty="0"/>
              <a:t>Design your own uniform</a:t>
            </a:r>
          </a:p>
        </p:txBody>
      </p:sp>
      <p:pic>
        <p:nvPicPr>
          <p:cNvPr id="4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E8814BD5-4E70-49C7-8D51-18FF4689DE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41" b="7841"/>
          <a:stretch/>
        </p:blipFill>
        <p:spPr>
          <a:xfrm>
            <a:off x="1219617" y="1269585"/>
            <a:ext cx="7648961" cy="478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87416" y="0"/>
            <a:ext cx="8172452" cy="783018"/>
          </a:xfrm>
        </p:spPr>
        <p:txBody>
          <a:bodyPr/>
          <a:lstStyle/>
          <a:p>
            <a:r>
              <a:rPr lang="en-US" b="1" dirty="0"/>
              <a:t>Wordsearch Fun – Level 3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6E83FE8-527F-48EA-B4A9-35E3B11268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644492"/>
              </p:ext>
            </p:extLst>
          </p:nvPr>
        </p:nvGraphicFramePr>
        <p:xfrm>
          <a:off x="287416" y="964325"/>
          <a:ext cx="5871642" cy="5331379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279602">
                  <a:extLst>
                    <a:ext uri="{9D8B030D-6E8A-4147-A177-3AD203B41FA5}">
                      <a16:colId xmlns:a16="http://schemas.microsoft.com/office/drawing/2014/main" val="1765414015"/>
                    </a:ext>
                  </a:extLst>
                </a:gridCol>
                <a:gridCol w="279602">
                  <a:extLst>
                    <a:ext uri="{9D8B030D-6E8A-4147-A177-3AD203B41FA5}">
                      <a16:colId xmlns:a16="http://schemas.microsoft.com/office/drawing/2014/main" val="1321684506"/>
                    </a:ext>
                  </a:extLst>
                </a:gridCol>
                <a:gridCol w="279602">
                  <a:extLst>
                    <a:ext uri="{9D8B030D-6E8A-4147-A177-3AD203B41FA5}">
                      <a16:colId xmlns:a16="http://schemas.microsoft.com/office/drawing/2014/main" val="2739675150"/>
                    </a:ext>
                  </a:extLst>
                </a:gridCol>
                <a:gridCol w="279602">
                  <a:extLst>
                    <a:ext uri="{9D8B030D-6E8A-4147-A177-3AD203B41FA5}">
                      <a16:colId xmlns:a16="http://schemas.microsoft.com/office/drawing/2014/main" val="3237581327"/>
                    </a:ext>
                  </a:extLst>
                </a:gridCol>
                <a:gridCol w="279602">
                  <a:extLst>
                    <a:ext uri="{9D8B030D-6E8A-4147-A177-3AD203B41FA5}">
                      <a16:colId xmlns:a16="http://schemas.microsoft.com/office/drawing/2014/main" val="2962006952"/>
                    </a:ext>
                  </a:extLst>
                </a:gridCol>
                <a:gridCol w="279602">
                  <a:extLst>
                    <a:ext uri="{9D8B030D-6E8A-4147-A177-3AD203B41FA5}">
                      <a16:colId xmlns:a16="http://schemas.microsoft.com/office/drawing/2014/main" val="701717885"/>
                    </a:ext>
                  </a:extLst>
                </a:gridCol>
                <a:gridCol w="279602">
                  <a:extLst>
                    <a:ext uri="{9D8B030D-6E8A-4147-A177-3AD203B41FA5}">
                      <a16:colId xmlns:a16="http://schemas.microsoft.com/office/drawing/2014/main" val="2147188048"/>
                    </a:ext>
                  </a:extLst>
                </a:gridCol>
                <a:gridCol w="279602">
                  <a:extLst>
                    <a:ext uri="{9D8B030D-6E8A-4147-A177-3AD203B41FA5}">
                      <a16:colId xmlns:a16="http://schemas.microsoft.com/office/drawing/2014/main" val="3944720310"/>
                    </a:ext>
                  </a:extLst>
                </a:gridCol>
                <a:gridCol w="279602">
                  <a:extLst>
                    <a:ext uri="{9D8B030D-6E8A-4147-A177-3AD203B41FA5}">
                      <a16:colId xmlns:a16="http://schemas.microsoft.com/office/drawing/2014/main" val="2896245982"/>
                    </a:ext>
                  </a:extLst>
                </a:gridCol>
                <a:gridCol w="279602">
                  <a:extLst>
                    <a:ext uri="{9D8B030D-6E8A-4147-A177-3AD203B41FA5}">
                      <a16:colId xmlns:a16="http://schemas.microsoft.com/office/drawing/2014/main" val="1685263077"/>
                    </a:ext>
                  </a:extLst>
                </a:gridCol>
                <a:gridCol w="279602">
                  <a:extLst>
                    <a:ext uri="{9D8B030D-6E8A-4147-A177-3AD203B41FA5}">
                      <a16:colId xmlns:a16="http://schemas.microsoft.com/office/drawing/2014/main" val="2510555775"/>
                    </a:ext>
                  </a:extLst>
                </a:gridCol>
                <a:gridCol w="279602">
                  <a:extLst>
                    <a:ext uri="{9D8B030D-6E8A-4147-A177-3AD203B41FA5}">
                      <a16:colId xmlns:a16="http://schemas.microsoft.com/office/drawing/2014/main" val="3582772185"/>
                    </a:ext>
                  </a:extLst>
                </a:gridCol>
                <a:gridCol w="279602">
                  <a:extLst>
                    <a:ext uri="{9D8B030D-6E8A-4147-A177-3AD203B41FA5}">
                      <a16:colId xmlns:a16="http://schemas.microsoft.com/office/drawing/2014/main" val="3503440735"/>
                    </a:ext>
                  </a:extLst>
                </a:gridCol>
                <a:gridCol w="279602">
                  <a:extLst>
                    <a:ext uri="{9D8B030D-6E8A-4147-A177-3AD203B41FA5}">
                      <a16:colId xmlns:a16="http://schemas.microsoft.com/office/drawing/2014/main" val="817309281"/>
                    </a:ext>
                  </a:extLst>
                </a:gridCol>
                <a:gridCol w="279602">
                  <a:extLst>
                    <a:ext uri="{9D8B030D-6E8A-4147-A177-3AD203B41FA5}">
                      <a16:colId xmlns:a16="http://schemas.microsoft.com/office/drawing/2014/main" val="2755920430"/>
                    </a:ext>
                  </a:extLst>
                </a:gridCol>
                <a:gridCol w="279602">
                  <a:extLst>
                    <a:ext uri="{9D8B030D-6E8A-4147-A177-3AD203B41FA5}">
                      <a16:colId xmlns:a16="http://schemas.microsoft.com/office/drawing/2014/main" val="3733614280"/>
                    </a:ext>
                  </a:extLst>
                </a:gridCol>
                <a:gridCol w="279602">
                  <a:extLst>
                    <a:ext uri="{9D8B030D-6E8A-4147-A177-3AD203B41FA5}">
                      <a16:colId xmlns:a16="http://schemas.microsoft.com/office/drawing/2014/main" val="2886667089"/>
                    </a:ext>
                  </a:extLst>
                </a:gridCol>
                <a:gridCol w="279602">
                  <a:extLst>
                    <a:ext uri="{9D8B030D-6E8A-4147-A177-3AD203B41FA5}">
                      <a16:colId xmlns:a16="http://schemas.microsoft.com/office/drawing/2014/main" val="3509598028"/>
                    </a:ext>
                  </a:extLst>
                </a:gridCol>
                <a:gridCol w="279602">
                  <a:extLst>
                    <a:ext uri="{9D8B030D-6E8A-4147-A177-3AD203B41FA5}">
                      <a16:colId xmlns:a16="http://schemas.microsoft.com/office/drawing/2014/main" val="4081584996"/>
                    </a:ext>
                  </a:extLst>
                </a:gridCol>
                <a:gridCol w="279602">
                  <a:extLst>
                    <a:ext uri="{9D8B030D-6E8A-4147-A177-3AD203B41FA5}">
                      <a16:colId xmlns:a16="http://schemas.microsoft.com/office/drawing/2014/main" val="2668634707"/>
                    </a:ext>
                  </a:extLst>
                </a:gridCol>
                <a:gridCol w="279602">
                  <a:extLst>
                    <a:ext uri="{9D8B030D-6E8A-4147-A177-3AD203B41FA5}">
                      <a16:colId xmlns:a16="http://schemas.microsoft.com/office/drawing/2014/main" val="3017399302"/>
                    </a:ext>
                  </a:extLst>
                </a:gridCol>
              </a:tblGrid>
              <a:tr h="25345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J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C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O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I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B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O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I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I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B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F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U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67970238"/>
                  </a:ext>
                </a:extLst>
              </a:tr>
              <a:tr h="25345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B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U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V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O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B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J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G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X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H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Q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V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B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Q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F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48419022"/>
                  </a:ext>
                </a:extLst>
              </a:tr>
              <a:tr h="25345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V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U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I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O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B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I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K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13565648"/>
                  </a:ext>
                </a:extLst>
              </a:tr>
              <a:tr h="25345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I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I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I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K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I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C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J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I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B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79290501"/>
                  </a:ext>
                </a:extLst>
              </a:tr>
              <a:tr h="25345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F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P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I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W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K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Z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H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P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H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X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H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O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18801272"/>
                  </a:ext>
                </a:extLst>
              </a:tr>
              <a:tr h="25345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W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B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K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I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C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C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B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G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U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W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Z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38888240"/>
                  </a:ext>
                </a:extLst>
              </a:tr>
              <a:tr h="25345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O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B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O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P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G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P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W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I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G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63104487"/>
                  </a:ext>
                </a:extLst>
              </a:tr>
              <a:tr h="25345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H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C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H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I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P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U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X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U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F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70090740"/>
                  </a:ext>
                </a:extLst>
              </a:tr>
              <a:tr h="25345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V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F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V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W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U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O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I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K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J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K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75548939"/>
                  </a:ext>
                </a:extLst>
              </a:tr>
              <a:tr h="25345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K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B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K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G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I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J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V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I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K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O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V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O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51441918"/>
                  </a:ext>
                </a:extLst>
              </a:tr>
              <a:tr h="25345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C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C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B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F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U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J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K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W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O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6106788"/>
                  </a:ext>
                </a:extLst>
              </a:tr>
              <a:tr h="25345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O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I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C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X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C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I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W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V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G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B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77970330"/>
                  </a:ext>
                </a:extLst>
              </a:tr>
              <a:tr h="25345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B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P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X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O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U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H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Q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P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O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H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H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Q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X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O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X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U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53634735"/>
                  </a:ext>
                </a:extLst>
              </a:tr>
              <a:tr h="25345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I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K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I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B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K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I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B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O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W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63559424"/>
                  </a:ext>
                </a:extLst>
              </a:tr>
              <a:tr h="25345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G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C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W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I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X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F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J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V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14470070"/>
                  </a:ext>
                </a:extLst>
              </a:tr>
              <a:tr h="25345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C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I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I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U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K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I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U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B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W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I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H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P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88270597"/>
                  </a:ext>
                </a:extLst>
              </a:tr>
              <a:tr h="25345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K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H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Z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B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P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C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B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H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F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V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B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P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97707317"/>
                  </a:ext>
                </a:extLst>
              </a:tr>
              <a:tr h="25345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I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U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W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G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U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O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B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B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G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H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68459129"/>
                  </a:ext>
                </a:extLst>
              </a:tr>
              <a:tr h="25345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X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K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Q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F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V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C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W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I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C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O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U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7987285"/>
                  </a:ext>
                </a:extLst>
              </a:tr>
              <a:tr h="25345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I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C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O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C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I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F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W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J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35747471"/>
                  </a:ext>
                </a:extLst>
              </a:tr>
              <a:tr h="2621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X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G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H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I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K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C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I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N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3809723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B64D751-132E-4BD6-B94C-D734FC68E195}"/>
              </a:ext>
            </a:extLst>
          </p:cNvPr>
          <p:cNvSpPr txBox="1"/>
          <p:nvPr/>
        </p:nvSpPr>
        <p:spPr>
          <a:xfrm>
            <a:off x="6589985" y="1367857"/>
            <a:ext cx="253299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BRINN BEVAN</a:t>
            </a:r>
          </a:p>
          <a:p>
            <a:r>
              <a:rPr lang="en-GB" sz="1600" dirty="0"/>
              <a:t>AURELIA DOBRE</a:t>
            </a:r>
          </a:p>
          <a:p>
            <a:r>
              <a:rPr lang="en-GB" sz="1600" dirty="0"/>
              <a:t>SIMONE BILES</a:t>
            </a:r>
          </a:p>
          <a:p>
            <a:r>
              <a:rPr lang="en-GB" sz="1600" dirty="0"/>
              <a:t>NILE WILSON</a:t>
            </a:r>
          </a:p>
          <a:p>
            <a:r>
              <a:rPr lang="en-GB" sz="1600" dirty="0"/>
              <a:t>OLGA KORBUT</a:t>
            </a:r>
          </a:p>
          <a:p>
            <a:r>
              <a:rPr lang="en-GB" sz="1600" dirty="0"/>
              <a:t>BRYONY PAGE</a:t>
            </a:r>
          </a:p>
          <a:p>
            <a:r>
              <a:rPr lang="en-GB" sz="1600" dirty="0"/>
              <a:t>NADIA COMANECI</a:t>
            </a:r>
          </a:p>
          <a:p>
            <a:r>
              <a:rPr lang="en-GB" sz="1600" dirty="0"/>
              <a:t>KOHEI UCHIMURA</a:t>
            </a:r>
          </a:p>
          <a:p>
            <a:r>
              <a:rPr lang="en-GB" sz="1600" dirty="0"/>
              <a:t>NASTIA LIUKIN</a:t>
            </a:r>
          </a:p>
          <a:p>
            <a:r>
              <a:rPr lang="en-GB" sz="1600" dirty="0"/>
              <a:t>BETH TWEDDLE</a:t>
            </a:r>
          </a:p>
          <a:p>
            <a:r>
              <a:rPr lang="en-GB" sz="1600" dirty="0"/>
              <a:t>DANIELA SILIVAS</a:t>
            </a:r>
          </a:p>
          <a:p>
            <a:r>
              <a:rPr lang="en-GB" sz="1600" dirty="0"/>
              <a:t>MAX WHITLOCK</a:t>
            </a:r>
          </a:p>
          <a:p>
            <a:r>
              <a:rPr lang="en-GB" sz="1600" dirty="0"/>
              <a:t>ALEXEI NEMOV</a:t>
            </a:r>
          </a:p>
          <a:p>
            <a:r>
              <a:rPr lang="en-GB" sz="1600" dirty="0"/>
              <a:t>ALICE KINSELLA</a:t>
            </a:r>
          </a:p>
          <a:p>
            <a:r>
              <a:rPr lang="en-GB" sz="1600" dirty="0"/>
              <a:t>NELLIE KIM</a:t>
            </a:r>
          </a:p>
          <a:p>
            <a:r>
              <a:rPr lang="en-GB" sz="1600" dirty="0"/>
              <a:t>BECKY DOWNIE</a:t>
            </a:r>
          </a:p>
          <a:p>
            <a:r>
              <a:rPr lang="en-GB" sz="1600" dirty="0"/>
              <a:t>GABBY DOUGLAS</a:t>
            </a:r>
          </a:p>
          <a:p>
            <a:r>
              <a:rPr lang="en-GB" sz="1600" dirty="0"/>
              <a:t>AMY TINKLER</a:t>
            </a:r>
          </a:p>
        </p:txBody>
      </p:sp>
    </p:spTree>
    <p:extLst>
      <p:ext uri="{BB962C8B-B14F-4D97-AF65-F5344CB8AC3E}">
        <p14:creationId xmlns:p14="http://schemas.microsoft.com/office/powerpoint/2010/main" val="154389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87416" y="0"/>
            <a:ext cx="8172452" cy="783018"/>
          </a:xfrm>
        </p:spPr>
        <p:txBody>
          <a:bodyPr/>
          <a:lstStyle/>
          <a:p>
            <a:r>
              <a:rPr lang="en-US" b="1" dirty="0"/>
              <a:t>Maze Fun</a:t>
            </a:r>
            <a:endParaRPr lang="en-US" dirty="0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8BEEE77-EEEF-472C-BCB7-C41AE701E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141" y="982714"/>
            <a:ext cx="6979718" cy="531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35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87416" y="0"/>
            <a:ext cx="8172452" cy="783018"/>
          </a:xfrm>
        </p:spPr>
        <p:txBody>
          <a:bodyPr/>
          <a:lstStyle/>
          <a:p>
            <a:r>
              <a:rPr lang="en-US" b="1" dirty="0"/>
              <a:t>Crossword – Freestyle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C620F5-5CE7-43CA-BC01-7D6547BC8FD7}"/>
              </a:ext>
            </a:extLst>
          </p:cNvPr>
          <p:cNvSpPr/>
          <p:nvPr/>
        </p:nvSpPr>
        <p:spPr>
          <a:xfrm>
            <a:off x="287416" y="743931"/>
            <a:ext cx="395407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>
              <a:spcAft>
                <a:spcPts val="600"/>
              </a:spcAft>
              <a:tabLst>
                <a:tab pos="363538" algn="l"/>
              </a:tabLst>
            </a:pPr>
            <a:r>
              <a:rPr lang="en-GB" sz="1600" b="1" dirty="0"/>
              <a:t>DOWN</a:t>
            </a:r>
            <a:r>
              <a:rPr lang="en-GB" sz="1600" dirty="0"/>
              <a:t>:</a:t>
            </a:r>
          </a:p>
          <a:p>
            <a:pPr marL="363538" indent="-363538">
              <a:spcAft>
                <a:spcPts val="600"/>
              </a:spcAft>
              <a:buAutoNum type="arabicPeriod"/>
              <a:tabLst>
                <a:tab pos="363538" algn="l"/>
              </a:tabLst>
            </a:pPr>
            <a:r>
              <a:rPr lang="en-GB" sz="1600" dirty="0"/>
              <a:t>Travelling using foot to foot technique</a:t>
            </a:r>
          </a:p>
          <a:p>
            <a:pPr marL="363538" indent="-363538">
              <a:spcAft>
                <a:spcPts val="600"/>
              </a:spcAft>
              <a:buAutoNum type="arabicPeriod"/>
              <a:tabLst>
                <a:tab pos="363538" algn="l"/>
              </a:tabLst>
            </a:pPr>
            <a:r>
              <a:rPr lang="en-GB" sz="1600" dirty="0"/>
              <a:t>Traditional freestyle vault</a:t>
            </a:r>
          </a:p>
          <a:p>
            <a:pPr marL="363538" indent="-363538">
              <a:spcAft>
                <a:spcPts val="600"/>
              </a:spcAft>
              <a:buAutoNum type="arabicPeriod"/>
              <a:tabLst>
                <a:tab pos="363538" algn="l"/>
              </a:tabLst>
            </a:pPr>
            <a:r>
              <a:rPr lang="en-GB" sz="1600" dirty="0"/>
              <a:t>Back somersault travelling forwards</a:t>
            </a:r>
          </a:p>
          <a:p>
            <a:pPr marL="363538" indent="-363538">
              <a:spcAft>
                <a:spcPts val="600"/>
              </a:spcAft>
              <a:buAutoNum type="arabicPeriod"/>
              <a:tabLst>
                <a:tab pos="363538" algn="l"/>
              </a:tabLst>
            </a:pPr>
            <a:r>
              <a:rPr lang="en-GB" sz="1600" dirty="0"/>
              <a:t>Balance on just hands and feet</a:t>
            </a:r>
          </a:p>
          <a:p>
            <a:pPr marL="363538" indent="-363538">
              <a:spcAft>
                <a:spcPts val="600"/>
              </a:spcAft>
              <a:buAutoNum type="arabicPeriod"/>
              <a:tabLst>
                <a:tab pos="363538" algn="l"/>
              </a:tabLst>
            </a:pPr>
            <a:r>
              <a:rPr lang="en-GB" sz="1600" dirty="0"/>
              <a:t>Acrobatic floor skill that spins</a:t>
            </a:r>
          </a:p>
          <a:p>
            <a:pPr>
              <a:spcAft>
                <a:spcPts val="600"/>
              </a:spcAft>
              <a:tabLst>
                <a:tab pos="363538" algn="l"/>
              </a:tabLst>
            </a:pPr>
            <a:endParaRPr lang="en-GB" sz="1600" dirty="0"/>
          </a:p>
          <a:p>
            <a:pPr>
              <a:spcAft>
                <a:spcPts val="600"/>
              </a:spcAft>
              <a:tabLst>
                <a:tab pos="363538" algn="l"/>
              </a:tabLst>
            </a:pPr>
            <a:r>
              <a:rPr lang="en-GB" sz="1600" b="1" dirty="0"/>
              <a:t>ACROSS</a:t>
            </a:r>
            <a:r>
              <a:rPr lang="en-GB" sz="1600" dirty="0"/>
              <a:t>:</a:t>
            </a:r>
          </a:p>
          <a:p>
            <a:pPr marL="363538" indent="-363538">
              <a:spcAft>
                <a:spcPts val="600"/>
              </a:spcAft>
              <a:buAutoNum type="arabicPeriod" startAt="6"/>
              <a:tabLst>
                <a:tab pos="363538" algn="l"/>
              </a:tabLst>
            </a:pPr>
            <a:r>
              <a:rPr lang="en-GB" sz="1600" dirty="0"/>
              <a:t>Freestyle vault with hands touching at rear of vault</a:t>
            </a:r>
          </a:p>
          <a:p>
            <a:pPr marL="363538" indent="-363538">
              <a:spcAft>
                <a:spcPts val="600"/>
              </a:spcAft>
              <a:buAutoNum type="arabicPeriod" startAt="6"/>
              <a:tabLst>
                <a:tab pos="363538" algn="l"/>
              </a:tabLst>
            </a:pPr>
            <a:r>
              <a:rPr lang="en-GB" sz="1600" dirty="0"/>
              <a:t>Bars skill </a:t>
            </a:r>
          </a:p>
          <a:p>
            <a:pPr marL="363538" indent="-363538">
              <a:spcAft>
                <a:spcPts val="600"/>
              </a:spcAft>
              <a:buAutoNum type="arabicPeriod" startAt="6"/>
              <a:tabLst>
                <a:tab pos="363538" algn="l"/>
              </a:tabLst>
            </a:pPr>
            <a:r>
              <a:rPr lang="en-GB" sz="1600" dirty="0"/>
              <a:t>One footed somersault</a:t>
            </a:r>
          </a:p>
          <a:p>
            <a:pPr marL="363538" indent="-363538">
              <a:spcAft>
                <a:spcPts val="600"/>
              </a:spcAft>
              <a:buAutoNum type="arabicPeriod" startAt="6"/>
              <a:tabLst>
                <a:tab pos="363538" algn="l"/>
              </a:tabLst>
            </a:pPr>
            <a:r>
              <a:rPr lang="en-GB" sz="1600" dirty="0"/>
              <a:t>Bars dismount</a:t>
            </a:r>
          </a:p>
          <a:p>
            <a:pPr marL="363538" indent="-363538">
              <a:spcAft>
                <a:spcPts val="600"/>
              </a:spcAft>
              <a:buAutoNum type="arabicPeriod" startAt="6"/>
              <a:tabLst>
                <a:tab pos="363538" algn="l"/>
              </a:tabLst>
            </a:pPr>
            <a:r>
              <a:rPr lang="en-GB" sz="1600" dirty="0"/>
              <a:t>Somersault using vertical platform</a:t>
            </a:r>
          </a:p>
        </p:txBody>
      </p:sp>
      <p:graphicFrame>
        <p:nvGraphicFramePr>
          <p:cNvPr id="5" name="Table 9">
            <a:extLst>
              <a:ext uri="{FF2B5EF4-FFF2-40B4-BE49-F238E27FC236}">
                <a16:creationId xmlns:a16="http://schemas.microsoft.com/office/drawing/2014/main" id="{0899F580-EA39-4FE8-BCE4-690E6E0FFA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545224"/>
              </p:ext>
            </p:extLst>
          </p:nvPr>
        </p:nvGraphicFramePr>
        <p:xfrm>
          <a:off x="3448279" y="413099"/>
          <a:ext cx="6258208" cy="60682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1138">
                  <a:extLst>
                    <a:ext uri="{9D8B030D-6E8A-4147-A177-3AD203B41FA5}">
                      <a16:colId xmlns:a16="http://schemas.microsoft.com/office/drawing/2014/main" val="1624920529"/>
                    </a:ext>
                  </a:extLst>
                </a:gridCol>
                <a:gridCol w="391138">
                  <a:extLst>
                    <a:ext uri="{9D8B030D-6E8A-4147-A177-3AD203B41FA5}">
                      <a16:colId xmlns:a16="http://schemas.microsoft.com/office/drawing/2014/main" val="2331404811"/>
                    </a:ext>
                  </a:extLst>
                </a:gridCol>
                <a:gridCol w="391138">
                  <a:extLst>
                    <a:ext uri="{9D8B030D-6E8A-4147-A177-3AD203B41FA5}">
                      <a16:colId xmlns:a16="http://schemas.microsoft.com/office/drawing/2014/main" val="2641889660"/>
                    </a:ext>
                  </a:extLst>
                </a:gridCol>
                <a:gridCol w="391138">
                  <a:extLst>
                    <a:ext uri="{9D8B030D-6E8A-4147-A177-3AD203B41FA5}">
                      <a16:colId xmlns:a16="http://schemas.microsoft.com/office/drawing/2014/main" val="1172543739"/>
                    </a:ext>
                  </a:extLst>
                </a:gridCol>
                <a:gridCol w="391138">
                  <a:extLst>
                    <a:ext uri="{9D8B030D-6E8A-4147-A177-3AD203B41FA5}">
                      <a16:colId xmlns:a16="http://schemas.microsoft.com/office/drawing/2014/main" val="1092708710"/>
                    </a:ext>
                  </a:extLst>
                </a:gridCol>
                <a:gridCol w="391138">
                  <a:extLst>
                    <a:ext uri="{9D8B030D-6E8A-4147-A177-3AD203B41FA5}">
                      <a16:colId xmlns:a16="http://schemas.microsoft.com/office/drawing/2014/main" val="1931316448"/>
                    </a:ext>
                  </a:extLst>
                </a:gridCol>
                <a:gridCol w="391138">
                  <a:extLst>
                    <a:ext uri="{9D8B030D-6E8A-4147-A177-3AD203B41FA5}">
                      <a16:colId xmlns:a16="http://schemas.microsoft.com/office/drawing/2014/main" val="676151244"/>
                    </a:ext>
                  </a:extLst>
                </a:gridCol>
                <a:gridCol w="391138">
                  <a:extLst>
                    <a:ext uri="{9D8B030D-6E8A-4147-A177-3AD203B41FA5}">
                      <a16:colId xmlns:a16="http://schemas.microsoft.com/office/drawing/2014/main" val="2887316905"/>
                    </a:ext>
                  </a:extLst>
                </a:gridCol>
                <a:gridCol w="391138">
                  <a:extLst>
                    <a:ext uri="{9D8B030D-6E8A-4147-A177-3AD203B41FA5}">
                      <a16:colId xmlns:a16="http://schemas.microsoft.com/office/drawing/2014/main" val="3851633384"/>
                    </a:ext>
                  </a:extLst>
                </a:gridCol>
                <a:gridCol w="391138">
                  <a:extLst>
                    <a:ext uri="{9D8B030D-6E8A-4147-A177-3AD203B41FA5}">
                      <a16:colId xmlns:a16="http://schemas.microsoft.com/office/drawing/2014/main" val="1160594945"/>
                    </a:ext>
                  </a:extLst>
                </a:gridCol>
                <a:gridCol w="391138">
                  <a:extLst>
                    <a:ext uri="{9D8B030D-6E8A-4147-A177-3AD203B41FA5}">
                      <a16:colId xmlns:a16="http://schemas.microsoft.com/office/drawing/2014/main" val="4268393903"/>
                    </a:ext>
                  </a:extLst>
                </a:gridCol>
                <a:gridCol w="391138">
                  <a:extLst>
                    <a:ext uri="{9D8B030D-6E8A-4147-A177-3AD203B41FA5}">
                      <a16:colId xmlns:a16="http://schemas.microsoft.com/office/drawing/2014/main" val="225324817"/>
                    </a:ext>
                  </a:extLst>
                </a:gridCol>
                <a:gridCol w="391138">
                  <a:extLst>
                    <a:ext uri="{9D8B030D-6E8A-4147-A177-3AD203B41FA5}">
                      <a16:colId xmlns:a16="http://schemas.microsoft.com/office/drawing/2014/main" val="1521932362"/>
                    </a:ext>
                  </a:extLst>
                </a:gridCol>
                <a:gridCol w="391138">
                  <a:extLst>
                    <a:ext uri="{9D8B030D-6E8A-4147-A177-3AD203B41FA5}">
                      <a16:colId xmlns:a16="http://schemas.microsoft.com/office/drawing/2014/main" val="2210398014"/>
                    </a:ext>
                  </a:extLst>
                </a:gridCol>
                <a:gridCol w="391138">
                  <a:extLst>
                    <a:ext uri="{9D8B030D-6E8A-4147-A177-3AD203B41FA5}">
                      <a16:colId xmlns:a16="http://schemas.microsoft.com/office/drawing/2014/main" val="3519710665"/>
                    </a:ext>
                  </a:extLst>
                </a:gridCol>
                <a:gridCol w="391138">
                  <a:extLst>
                    <a:ext uri="{9D8B030D-6E8A-4147-A177-3AD203B41FA5}">
                      <a16:colId xmlns:a16="http://schemas.microsoft.com/office/drawing/2014/main" val="3455307753"/>
                    </a:ext>
                  </a:extLst>
                </a:gridCol>
              </a:tblGrid>
              <a:tr h="40455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053811"/>
                  </a:ext>
                </a:extLst>
              </a:tr>
              <a:tr h="40455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5272904"/>
                  </a:ext>
                </a:extLst>
              </a:tr>
              <a:tr h="40455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570949"/>
                  </a:ext>
                </a:extLst>
              </a:tr>
              <a:tr h="40455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0036913"/>
                  </a:ext>
                </a:extLst>
              </a:tr>
              <a:tr h="40455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0455714"/>
                  </a:ext>
                </a:extLst>
              </a:tr>
              <a:tr h="40455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0962637"/>
                  </a:ext>
                </a:extLst>
              </a:tr>
              <a:tr h="40455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2900203"/>
                  </a:ext>
                </a:extLst>
              </a:tr>
              <a:tr h="40455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299329"/>
                  </a:ext>
                </a:extLst>
              </a:tr>
              <a:tr h="40455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348427"/>
                  </a:ext>
                </a:extLst>
              </a:tr>
              <a:tr h="40455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8352362"/>
                  </a:ext>
                </a:extLst>
              </a:tr>
              <a:tr h="40455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409431"/>
                  </a:ext>
                </a:extLst>
              </a:tr>
              <a:tr h="40455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2682814"/>
                  </a:ext>
                </a:extLst>
              </a:tr>
              <a:tr h="40455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0606689"/>
                  </a:ext>
                </a:extLst>
              </a:tr>
              <a:tr h="40455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9842000"/>
                  </a:ext>
                </a:extLst>
              </a:tr>
              <a:tr h="40455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10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4814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645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478" y="178676"/>
            <a:ext cx="9161384" cy="576263"/>
          </a:xfrm>
        </p:spPr>
        <p:txBody>
          <a:bodyPr>
            <a:normAutofit fontScale="90000"/>
          </a:bodyPr>
          <a:lstStyle/>
          <a:p>
            <a:r>
              <a:rPr lang="en-US" dirty="0"/>
              <a:t>Gymnastics Fact Finder Project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sz="half" idx="4294967295"/>
          </p:nvPr>
        </p:nvSpPr>
        <p:spPr>
          <a:xfrm>
            <a:off x="520809" y="1260475"/>
            <a:ext cx="8770336" cy="4846035"/>
          </a:xfrm>
        </p:spPr>
        <p:txBody>
          <a:bodyPr>
            <a:normAutofit/>
          </a:bodyPr>
          <a:lstStyle/>
          <a:p>
            <a:r>
              <a:rPr lang="en-US" dirty="0"/>
              <a:t>Use the internet to find out the nationality of the gymnast’s identified in the Level 3 Wordsearch</a:t>
            </a:r>
          </a:p>
          <a:p>
            <a:r>
              <a:rPr lang="en-US" dirty="0"/>
              <a:t>Then, research 3 interesting facts about each gymnast – you can do as many or as few as you like</a:t>
            </a:r>
          </a:p>
          <a:p>
            <a:r>
              <a:rPr lang="en-US" dirty="0"/>
              <a:t>Ask a grown-up to help you where needed</a:t>
            </a:r>
          </a:p>
          <a:p>
            <a:r>
              <a:rPr lang="en-US" dirty="0"/>
              <a:t>Use the following slides to log your facts and add a picture of each gymnast to each slide</a:t>
            </a:r>
          </a:p>
          <a:p>
            <a:r>
              <a:rPr lang="en-US" dirty="0"/>
              <a:t>You can then send them into us to display them in the gym on your return</a:t>
            </a:r>
          </a:p>
        </p:txBody>
      </p:sp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6DA2E9-0AD3-4B40-858F-5163E943A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133" y="420413"/>
            <a:ext cx="8172452" cy="672663"/>
          </a:xfrm>
        </p:spPr>
        <p:txBody>
          <a:bodyPr/>
          <a:lstStyle/>
          <a:p>
            <a:r>
              <a:rPr lang="en-GB" dirty="0"/>
              <a:t>BRINN BEVAN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C20F791-C760-488D-974F-247F9488EDC5}"/>
              </a:ext>
            </a:extLst>
          </p:cNvPr>
          <p:cNvGraphicFramePr>
            <a:graphicFrameLocks noGrp="1"/>
          </p:cNvGraphicFramePr>
          <p:nvPr>
            <p:ph type="pic" sz="quarter" idx="17"/>
            <p:extLst>
              <p:ext uri="{D42A27DB-BD31-4B8C-83A1-F6EECF244321}">
                <p14:modId xmlns:p14="http://schemas.microsoft.com/office/powerpoint/2010/main" val="1565064670"/>
              </p:ext>
            </p:extLst>
          </p:nvPr>
        </p:nvGraphicFramePr>
        <p:xfrm>
          <a:off x="325904" y="1900238"/>
          <a:ext cx="5906730" cy="364358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953365">
                  <a:extLst>
                    <a:ext uri="{9D8B030D-6E8A-4147-A177-3AD203B41FA5}">
                      <a16:colId xmlns:a16="http://schemas.microsoft.com/office/drawing/2014/main" val="4050821072"/>
                    </a:ext>
                  </a:extLst>
                </a:gridCol>
                <a:gridCol w="2953365">
                  <a:extLst>
                    <a:ext uri="{9D8B030D-6E8A-4147-A177-3AD203B41FA5}">
                      <a16:colId xmlns:a16="http://schemas.microsoft.com/office/drawing/2014/main" val="3120543598"/>
                    </a:ext>
                  </a:extLst>
                </a:gridCol>
              </a:tblGrid>
              <a:tr h="910897">
                <a:tc>
                  <a:txBody>
                    <a:bodyPr/>
                    <a:lstStyle/>
                    <a:p>
                      <a:pPr algn="r"/>
                      <a:r>
                        <a:rPr lang="en-GB" sz="2400" dirty="0"/>
                        <a:t>Nationality:</a:t>
                      </a:r>
                    </a:p>
                  </a:txBody>
                  <a:tcPr marL="46388" marR="4638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46388" marR="463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73110954"/>
                  </a:ext>
                </a:extLst>
              </a:tr>
              <a:tr h="910897">
                <a:tc gridSpan="2">
                  <a:txBody>
                    <a:bodyPr/>
                    <a:lstStyle/>
                    <a:p>
                      <a:r>
                        <a:rPr lang="en-GB" sz="2400" dirty="0"/>
                        <a:t>1. </a:t>
                      </a:r>
                    </a:p>
                  </a:txBody>
                  <a:tcPr marL="46388" marR="46388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384905"/>
                  </a:ext>
                </a:extLst>
              </a:tr>
              <a:tr h="910897">
                <a:tc gridSpan="2">
                  <a:txBody>
                    <a:bodyPr/>
                    <a:lstStyle/>
                    <a:p>
                      <a:r>
                        <a:rPr lang="en-GB" sz="2400" dirty="0"/>
                        <a:t>2. </a:t>
                      </a:r>
                    </a:p>
                  </a:txBody>
                  <a:tcPr marL="46388" marR="46388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868329"/>
                  </a:ext>
                </a:extLst>
              </a:tr>
              <a:tr h="910897">
                <a:tc gridSpan="2">
                  <a:txBody>
                    <a:bodyPr/>
                    <a:lstStyle/>
                    <a:p>
                      <a:r>
                        <a:rPr lang="en-GB" sz="2400" dirty="0"/>
                        <a:t>3. </a:t>
                      </a:r>
                    </a:p>
                  </a:txBody>
                  <a:tcPr marL="46388" marR="46388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391161"/>
                  </a:ext>
                </a:extLst>
              </a:tr>
            </a:tbl>
          </a:graphicData>
        </a:graphic>
      </p:graphicFrame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D2260A1-6339-4765-B289-8994373CBCB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77066" y="2436164"/>
            <a:ext cx="3197623" cy="2571736"/>
          </a:xfrm>
        </p:spPr>
      </p:sp>
    </p:spTree>
    <p:extLst>
      <p:ext uri="{BB962C8B-B14F-4D97-AF65-F5344CB8AC3E}">
        <p14:creationId xmlns:p14="http://schemas.microsoft.com/office/powerpoint/2010/main" val="426444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70188" y="304800"/>
            <a:ext cx="9183412" cy="1219200"/>
          </a:xfrm>
        </p:spPr>
        <p:txBody>
          <a:bodyPr/>
          <a:lstStyle/>
          <a:p>
            <a:r>
              <a:rPr lang="en-GB" dirty="0"/>
              <a:t>My Daily Gymnastics Challenges</a:t>
            </a:r>
            <a:endParaRPr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FAEC0D8-2CF9-4D1B-BB26-00590E0731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9169979"/>
              </p:ext>
            </p:extLst>
          </p:nvPr>
        </p:nvGraphicFramePr>
        <p:xfrm>
          <a:off x="570188" y="2108900"/>
          <a:ext cx="8765624" cy="34300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94943">
                  <a:extLst>
                    <a:ext uri="{9D8B030D-6E8A-4147-A177-3AD203B41FA5}">
                      <a16:colId xmlns:a16="http://schemas.microsoft.com/office/drawing/2014/main" val="213872625"/>
                    </a:ext>
                  </a:extLst>
                </a:gridCol>
                <a:gridCol w="1024383">
                  <a:extLst>
                    <a:ext uri="{9D8B030D-6E8A-4147-A177-3AD203B41FA5}">
                      <a16:colId xmlns:a16="http://schemas.microsoft.com/office/drawing/2014/main" val="1430682905"/>
                    </a:ext>
                  </a:extLst>
                </a:gridCol>
                <a:gridCol w="1024383">
                  <a:extLst>
                    <a:ext uri="{9D8B030D-6E8A-4147-A177-3AD203B41FA5}">
                      <a16:colId xmlns:a16="http://schemas.microsoft.com/office/drawing/2014/main" val="3131829681"/>
                    </a:ext>
                  </a:extLst>
                </a:gridCol>
                <a:gridCol w="1024383">
                  <a:extLst>
                    <a:ext uri="{9D8B030D-6E8A-4147-A177-3AD203B41FA5}">
                      <a16:colId xmlns:a16="http://schemas.microsoft.com/office/drawing/2014/main" val="1902674815"/>
                    </a:ext>
                  </a:extLst>
                </a:gridCol>
                <a:gridCol w="1024383">
                  <a:extLst>
                    <a:ext uri="{9D8B030D-6E8A-4147-A177-3AD203B41FA5}">
                      <a16:colId xmlns:a16="http://schemas.microsoft.com/office/drawing/2014/main" val="3071905115"/>
                    </a:ext>
                  </a:extLst>
                </a:gridCol>
                <a:gridCol w="1024383">
                  <a:extLst>
                    <a:ext uri="{9D8B030D-6E8A-4147-A177-3AD203B41FA5}">
                      <a16:colId xmlns:a16="http://schemas.microsoft.com/office/drawing/2014/main" val="2059559881"/>
                    </a:ext>
                  </a:extLst>
                </a:gridCol>
                <a:gridCol w="1024383">
                  <a:extLst>
                    <a:ext uri="{9D8B030D-6E8A-4147-A177-3AD203B41FA5}">
                      <a16:colId xmlns:a16="http://schemas.microsoft.com/office/drawing/2014/main" val="1228429867"/>
                    </a:ext>
                  </a:extLst>
                </a:gridCol>
                <a:gridCol w="1024383">
                  <a:extLst>
                    <a:ext uri="{9D8B030D-6E8A-4147-A177-3AD203B41FA5}">
                      <a16:colId xmlns:a16="http://schemas.microsoft.com/office/drawing/2014/main" val="915944151"/>
                    </a:ext>
                  </a:extLst>
                </a:gridCol>
              </a:tblGrid>
              <a:tr h="68880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Challenge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742937"/>
                  </a:ext>
                </a:extLst>
              </a:tr>
              <a:tr h="456874">
                <a:tc>
                  <a:txBody>
                    <a:bodyPr/>
                    <a:lstStyle/>
                    <a:p>
                      <a:r>
                        <a:rPr lang="en-GB" dirty="0"/>
                        <a:t>Week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679406"/>
                  </a:ext>
                </a:extLst>
              </a:tr>
              <a:tr h="456874">
                <a:tc>
                  <a:txBody>
                    <a:bodyPr/>
                    <a:lstStyle/>
                    <a:p>
                      <a:r>
                        <a:rPr lang="en-GB" dirty="0"/>
                        <a:t>Week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815921"/>
                  </a:ext>
                </a:extLst>
              </a:tr>
              <a:tr h="456874">
                <a:tc>
                  <a:txBody>
                    <a:bodyPr/>
                    <a:lstStyle/>
                    <a:p>
                      <a:r>
                        <a:rPr lang="en-GB" dirty="0"/>
                        <a:t>Week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972750"/>
                  </a:ext>
                </a:extLst>
              </a:tr>
              <a:tr h="456874">
                <a:tc>
                  <a:txBody>
                    <a:bodyPr/>
                    <a:lstStyle/>
                    <a:p>
                      <a:r>
                        <a:rPr lang="en-GB" dirty="0"/>
                        <a:t>Week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814710"/>
                  </a:ext>
                </a:extLst>
              </a:tr>
              <a:tr h="456874">
                <a:tc>
                  <a:txBody>
                    <a:bodyPr/>
                    <a:lstStyle/>
                    <a:p>
                      <a:r>
                        <a:rPr lang="en-GB" dirty="0"/>
                        <a:t>Week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289037"/>
                  </a:ext>
                </a:extLst>
              </a:tr>
              <a:tr h="456874">
                <a:tc>
                  <a:txBody>
                    <a:bodyPr/>
                    <a:lstStyle/>
                    <a:p>
                      <a:r>
                        <a:rPr lang="en-GB" dirty="0"/>
                        <a:t>Week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0400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4824E9F-893C-48A0-A593-C0EC252C445A}"/>
              </a:ext>
            </a:extLst>
          </p:cNvPr>
          <p:cNvSpPr txBox="1"/>
          <p:nvPr/>
        </p:nvSpPr>
        <p:spPr>
          <a:xfrm>
            <a:off x="570188" y="5728138"/>
            <a:ext cx="8765625" cy="284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Follow us on social media to find our daily challenges</a:t>
            </a:r>
          </a:p>
        </p:txBody>
      </p:sp>
      <p:pic>
        <p:nvPicPr>
          <p:cNvPr id="8" name="Picture 7" descr="A drawing of a face&#10;&#10;Description automatically generated">
            <a:extLst>
              <a:ext uri="{FF2B5EF4-FFF2-40B4-BE49-F238E27FC236}">
                <a16:creationId xmlns:a16="http://schemas.microsoft.com/office/drawing/2014/main" id="{4672D7A1-693A-4364-A155-E68ECC2B74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4"/>
          <a:stretch/>
        </p:blipFill>
        <p:spPr>
          <a:xfrm>
            <a:off x="6984911" y="5611585"/>
            <a:ext cx="1108055" cy="55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6DA2E9-0AD3-4B40-858F-5163E943A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133" y="420413"/>
            <a:ext cx="8172452" cy="672663"/>
          </a:xfrm>
        </p:spPr>
        <p:txBody>
          <a:bodyPr/>
          <a:lstStyle/>
          <a:p>
            <a:r>
              <a:rPr lang="en-GB" dirty="0"/>
              <a:t>AURELIA DOBRE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C20F791-C760-488D-974F-247F9488EDC5}"/>
              </a:ext>
            </a:extLst>
          </p:cNvPr>
          <p:cNvGraphicFramePr>
            <a:graphicFrameLocks noGrp="1"/>
          </p:cNvGraphicFramePr>
          <p:nvPr>
            <p:ph type="pic" sz="quarter" idx="17"/>
          </p:nvPr>
        </p:nvGraphicFramePr>
        <p:xfrm>
          <a:off x="325904" y="1900238"/>
          <a:ext cx="5906730" cy="364358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953365">
                  <a:extLst>
                    <a:ext uri="{9D8B030D-6E8A-4147-A177-3AD203B41FA5}">
                      <a16:colId xmlns:a16="http://schemas.microsoft.com/office/drawing/2014/main" val="4050821072"/>
                    </a:ext>
                  </a:extLst>
                </a:gridCol>
                <a:gridCol w="2953365">
                  <a:extLst>
                    <a:ext uri="{9D8B030D-6E8A-4147-A177-3AD203B41FA5}">
                      <a16:colId xmlns:a16="http://schemas.microsoft.com/office/drawing/2014/main" val="3120543598"/>
                    </a:ext>
                  </a:extLst>
                </a:gridCol>
              </a:tblGrid>
              <a:tr h="910897">
                <a:tc>
                  <a:txBody>
                    <a:bodyPr/>
                    <a:lstStyle/>
                    <a:p>
                      <a:pPr algn="r"/>
                      <a:r>
                        <a:rPr lang="en-GB" sz="2400" dirty="0"/>
                        <a:t>Nationality:</a:t>
                      </a:r>
                    </a:p>
                  </a:txBody>
                  <a:tcPr marL="46388" marR="4638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46388" marR="463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73110954"/>
                  </a:ext>
                </a:extLst>
              </a:tr>
              <a:tr h="910897">
                <a:tc gridSpan="2">
                  <a:txBody>
                    <a:bodyPr/>
                    <a:lstStyle/>
                    <a:p>
                      <a:r>
                        <a:rPr lang="en-GB" sz="2400" dirty="0"/>
                        <a:t>1. </a:t>
                      </a:r>
                    </a:p>
                  </a:txBody>
                  <a:tcPr marL="46388" marR="46388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384905"/>
                  </a:ext>
                </a:extLst>
              </a:tr>
              <a:tr h="910897">
                <a:tc gridSpan="2">
                  <a:txBody>
                    <a:bodyPr/>
                    <a:lstStyle/>
                    <a:p>
                      <a:r>
                        <a:rPr lang="en-GB" sz="2400" dirty="0"/>
                        <a:t>2. </a:t>
                      </a:r>
                    </a:p>
                  </a:txBody>
                  <a:tcPr marL="46388" marR="46388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868329"/>
                  </a:ext>
                </a:extLst>
              </a:tr>
              <a:tr h="910897">
                <a:tc gridSpan="2">
                  <a:txBody>
                    <a:bodyPr/>
                    <a:lstStyle/>
                    <a:p>
                      <a:r>
                        <a:rPr lang="en-GB" sz="2400" dirty="0"/>
                        <a:t>3. </a:t>
                      </a:r>
                    </a:p>
                  </a:txBody>
                  <a:tcPr marL="46388" marR="46388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391161"/>
                  </a:ext>
                </a:extLst>
              </a:tr>
            </a:tbl>
          </a:graphicData>
        </a:graphic>
      </p:graphicFrame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D2260A1-6339-4765-B289-8994373CBCB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77066" y="2436164"/>
            <a:ext cx="3197623" cy="2571736"/>
          </a:xfrm>
        </p:spPr>
      </p:sp>
    </p:spTree>
    <p:extLst>
      <p:ext uri="{BB962C8B-B14F-4D97-AF65-F5344CB8AC3E}">
        <p14:creationId xmlns:p14="http://schemas.microsoft.com/office/powerpoint/2010/main" val="411228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6DA2E9-0AD3-4B40-858F-5163E943A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133" y="420413"/>
            <a:ext cx="8172452" cy="672663"/>
          </a:xfrm>
        </p:spPr>
        <p:txBody>
          <a:bodyPr/>
          <a:lstStyle/>
          <a:p>
            <a:r>
              <a:rPr lang="en-GB" dirty="0"/>
              <a:t>SIMONE BILES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C20F791-C760-488D-974F-247F9488EDC5}"/>
              </a:ext>
            </a:extLst>
          </p:cNvPr>
          <p:cNvGraphicFramePr>
            <a:graphicFrameLocks noGrp="1"/>
          </p:cNvGraphicFramePr>
          <p:nvPr>
            <p:ph type="pic" sz="quarter" idx="17"/>
          </p:nvPr>
        </p:nvGraphicFramePr>
        <p:xfrm>
          <a:off x="325904" y="1900238"/>
          <a:ext cx="5906730" cy="364358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953365">
                  <a:extLst>
                    <a:ext uri="{9D8B030D-6E8A-4147-A177-3AD203B41FA5}">
                      <a16:colId xmlns:a16="http://schemas.microsoft.com/office/drawing/2014/main" val="4050821072"/>
                    </a:ext>
                  </a:extLst>
                </a:gridCol>
                <a:gridCol w="2953365">
                  <a:extLst>
                    <a:ext uri="{9D8B030D-6E8A-4147-A177-3AD203B41FA5}">
                      <a16:colId xmlns:a16="http://schemas.microsoft.com/office/drawing/2014/main" val="3120543598"/>
                    </a:ext>
                  </a:extLst>
                </a:gridCol>
              </a:tblGrid>
              <a:tr h="910897">
                <a:tc>
                  <a:txBody>
                    <a:bodyPr/>
                    <a:lstStyle/>
                    <a:p>
                      <a:pPr algn="r"/>
                      <a:r>
                        <a:rPr lang="en-GB" sz="2400" dirty="0"/>
                        <a:t>Nationality:</a:t>
                      </a:r>
                    </a:p>
                  </a:txBody>
                  <a:tcPr marL="46388" marR="4638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46388" marR="463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73110954"/>
                  </a:ext>
                </a:extLst>
              </a:tr>
              <a:tr h="910897">
                <a:tc gridSpan="2">
                  <a:txBody>
                    <a:bodyPr/>
                    <a:lstStyle/>
                    <a:p>
                      <a:r>
                        <a:rPr lang="en-GB" sz="2400" dirty="0"/>
                        <a:t>1. </a:t>
                      </a:r>
                    </a:p>
                  </a:txBody>
                  <a:tcPr marL="46388" marR="46388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384905"/>
                  </a:ext>
                </a:extLst>
              </a:tr>
              <a:tr h="910897">
                <a:tc gridSpan="2">
                  <a:txBody>
                    <a:bodyPr/>
                    <a:lstStyle/>
                    <a:p>
                      <a:r>
                        <a:rPr lang="en-GB" sz="2400" dirty="0"/>
                        <a:t>2. </a:t>
                      </a:r>
                    </a:p>
                  </a:txBody>
                  <a:tcPr marL="46388" marR="46388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868329"/>
                  </a:ext>
                </a:extLst>
              </a:tr>
              <a:tr h="910897">
                <a:tc gridSpan="2">
                  <a:txBody>
                    <a:bodyPr/>
                    <a:lstStyle/>
                    <a:p>
                      <a:r>
                        <a:rPr lang="en-GB" sz="2400" dirty="0"/>
                        <a:t>3. </a:t>
                      </a:r>
                    </a:p>
                  </a:txBody>
                  <a:tcPr marL="46388" marR="46388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391161"/>
                  </a:ext>
                </a:extLst>
              </a:tr>
            </a:tbl>
          </a:graphicData>
        </a:graphic>
      </p:graphicFrame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D2260A1-6339-4765-B289-8994373CBCB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77066" y="2436164"/>
            <a:ext cx="3197623" cy="2571736"/>
          </a:xfrm>
        </p:spPr>
      </p:sp>
    </p:spTree>
    <p:extLst>
      <p:ext uri="{BB962C8B-B14F-4D97-AF65-F5344CB8AC3E}">
        <p14:creationId xmlns:p14="http://schemas.microsoft.com/office/powerpoint/2010/main" val="379594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6DA2E9-0AD3-4B40-858F-5163E943A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133" y="420413"/>
            <a:ext cx="8172452" cy="672663"/>
          </a:xfrm>
        </p:spPr>
        <p:txBody>
          <a:bodyPr/>
          <a:lstStyle/>
          <a:p>
            <a:r>
              <a:rPr lang="en-GB" dirty="0"/>
              <a:t>NILE WILSON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C20F791-C760-488D-974F-247F9488EDC5}"/>
              </a:ext>
            </a:extLst>
          </p:cNvPr>
          <p:cNvGraphicFramePr>
            <a:graphicFrameLocks noGrp="1"/>
          </p:cNvGraphicFramePr>
          <p:nvPr>
            <p:ph type="pic" sz="quarter" idx="17"/>
          </p:nvPr>
        </p:nvGraphicFramePr>
        <p:xfrm>
          <a:off x="325904" y="1900238"/>
          <a:ext cx="5906730" cy="364358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953365">
                  <a:extLst>
                    <a:ext uri="{9D8B030D-6E8A-4147-A177-3AD203B41FA5}">
                      <a16:colId xmlns:a16="http://schemas.microsoft.com/office/drawing/2014/main" val="4050821072"/>
                    </a:ext>
                  </a:extLst>
                </a:gridCol>
                <a:gridCol w="2953365">
                  <a:extLst>
                    <a:ext uri="{9D8B030D-6E8A-4147-A177-3AD203B41FA5}">
                      <a16:colId xmlns:a16="http://schemas.microsoft.com/office/drawing/2014/main" val="3120543598"/>
                    </a:ext>
                  </a:extLst>
                </a:gridCol>
              </a:tblGrid>
              <a:tr h="910897">
                <a:tc>
                  <a:txBody>
                    <a:bodyPr/>
                    <a:lstStyle/>
                    <a:p>
                      <a:pPr algn="r"/>
                      <a:r>
                        <a:rPr lang="en-GB" sz="2400" dirty="0"/>
                        <a:t>Nationality:</a:t>
                      </a:r>
                    </a:p>
                  </a:txBody>
                  <a:tcPr marL="46388" marR="4638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46388" marR="463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73110954"/>
                  </a:ext>
                </a:extLst>
              </a:tr>
              <a:tr h="910897">
                <a:tc gridSpan="2">
                  <a:txBody>
                    <a:bodyPr/>
                    <a:lstStyle/>
                    <a:p>
                      <a:r>
                        <a:rPr lang="en-GB" sz="2400" dirty="0"/>
                        <a:t>1. </a:t>
                      </a:r>
                    </a:p>
                  </a:txBody>
                  <a:tcPr marL="46388" marR="46388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384905"/>
                  </a:ext>
                </a:extLst>
              </a:tr>
              <a:tr h="910897">
                <a:tc gridSpan="2">
                  <a:txBody>
                    <a:bodyPr/>
                    <a:lstStyle/>
                    <a:p>
                      <a:r>
                        <a:rPr lang="en-GB" sz="2400" dirty="0"/>
                        <a:t>2. </a:t>
                      </a:r>
                    </a:p>
                  </a:txBody>
                  <a:tcPr marL="46388" marR="46388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868329"/>
                  </a:ext>
                </a:extLst>
              </a:tr>
              <a:tr h="910897">
                <a:tc gridSpan="2">
                  <a:txBody>
                    <a:bodyPr/>
                    <a:lstStyle/>
                    <a:p>
                      <a:r>
                        <a:rPr lang="en-GB" sz="2400" dirty="0"/>
                        <a:t>3. </a:t>
                      </a:r>
                    </a:p>
                  </a:txBody>
                  <a:tcPr marL="46388" marR="46388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391161"/>
                  </a:ext>
                </a:extLst>
              </a:tr>
            </a:tbl>
          </a:graphicData>
        </a:graphic>
      </p:graphicFrame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D2260A1-6339-4765-B289-8994373CBCB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77066" y="2436164"/>
            <a:ext cx="3197623" cy="2571736"/>
          </a:xfrm>
        </p:spPr>
      </p:sp>
    </p:spTree>
    <p:extLst>
      <p:ext uri="{BB962C8B-B14F-4D97-AF65-F5344CB8AC3E}">
        <p14:creationId xmlns:p14="http://schemas.microsoft.com/office/powerpoint/2010/main" val="1929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6DA2E9-0AD3-4B40-858F-5163E943A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133" y="420413"/>
            <a:ext cx="8172452" cy="672663"/>
          </a:xfrm>
        </p:spPr>
        <p:txBody>
          <a:bodyPr/>
          <a:lstStyle/>
          <a:p>
            <a:r>
              <a:rPr lang="en-GB" dirty="0"/>
              <a:t>OLGA KORBUT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C20F791-C760-488D-974F-247F9488EDC5}"/>
              </a:ext>
            </a:extLst>
          </p:cNvPr>
          <p:cNvGraphicFramePr>
            <a:graphicFrameLocks noGrp="1"/>
          </p:cNvGraphicFramePr>
          <p:nvPr>
            <p:ph type="pic" sz="quarter" idx="17"/>
          </p:nvPr>
        </p:nvGraphicFramePr>
        <p:xfrm>
          <a:off x="325904" y="1900238"/>
          <a:ext cx="5906730" cy="364358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953365">
                  <a:extLst>
                    <a:ext uri="{9D8B030D-6E8A-4147-A177-3AD203B41FA5}">
                      <a16:colId xmlns:a16="http://schemas.microsoft.com/office/drawing/2014/main" val="4050821072"/>
                    </a:ext>
                  </a:extLst>
                </a:gridCol>
                <a:gridCol w="2953365">
                  <a:extLst>
                    <a:ext uri="{9D8B030D-6E8A-4147-A177-3AD203B41FA5}">
                      <a16:colId xmlns:a16="http://schemas.microsoft.com/office/drawing/2014/main" val="3120543598"/>
                    </a:ext>
                  </a:extLst>
                </a:gridCol>
              </a:tblGrid>
              <a:tr h="910897">
                <a:tc>
                  <a:txBody>
                    <a:bodyPr/>
                    <a:lstStyle/>
                    <a:p>
                      <a:pPr algn="r"/>
                      <a:r>
                        <a:rPr lang="en-GB" sz="2400" dirty="0"/>
                        <a:t>Nationality:</a:t>
                      </a:r>
                    </a:p>
                  </a:txBody>
                  <a:tcPr marL="46388" marR="4638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46388" marR="463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73110954"/>
                  </a:ext>
                </a:extLst>
              </a:tr>
              <a:tr h="910897">
                <a:tc gridSpan="2">
                  <a:txBody>
                    <a:bodyPr/>
                    <a:lstStyle/>
                    <a:p>
                      <a:r>
                        <a:rPr lang="en-GB" sz="2400" dirty="0"/>
                        <a:t>1. </a:t>
                      </a:r>
                    </a:p>
                  </a:txBody>
                  <a:tcPr marL="46388" marR="46388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384905"/>
                  </a:ext>
                </a:extLst>
              </a:tr>
              <a:tr h="910897">
                <a:tc gridSpan="2">
                  <a:txBody>
                    <a:bodyPr/>
                    <a:lstStyle/>
                    <a:p>
                      <a:r>
                        <a:rPr lang="en-GB" sz="2400" dirty="0"/>
                        <a:t>2. </a:t>
                      </a:r>
                    </a:p>
                  </a:txBody>
                  <a:tcPr marL="46388" marR="46388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868329"/>
                  </a:ext>
                </a:extLst>
              </a:tr>
              <a:tr h="910897">
                <a:tc gridSpan="2">
                  <a:txBody>
                    <a:bodyPr/>
                    <a:lstStyle/>
                    <a:p>
                      <a:r>
                        <a:rPr lang="en-GB" sz="2400" dirty="0"/>
                        <a:t>3. </a:t>
                      </a:r>
                    </a:p>
                  </a:txBody>
                  <a:tcPr marL="46388" marR="46388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391161"/>
                  </a:ext>
                </a:extLst>
              </a:tr>
            </a:tbl>
          </a:graphicData>
        </a:graphic>
      </p:graphicFrame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D2260A1-6339-4765-B289-8994373CBCB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77066" y="2436164"/>
            <a:ext cx="3197623" cy="2571736"/>
          </a:xfrm>
        </p:spPr>
      </p:sp>
    </p:spTree>
    <p:extLst>
      <p:ext uri="{BB962C8B-B14F-4D97-AF65-F5344CB8AC3E}">
        <p14:creationId xmlns:p14="http://schemas.microsoft.com/office/powerpoint/2010/main" val="194239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6DA2E9-0AD3-4B40-858F-5163E943A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133" y="420413"/>
            <a:ext cx="8172452" cy="672663"/>
          </a:xfrm>
        </p:spPr>
        <p:txBody>
          <a:bodyPr/>
          <a:lstStyle/>
          <a:p>
            <a:r>
              <a:rPr lang="en-GB" dirty="0"/>
              <a:t>BRYONY PAGE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C20F791-C760-488D-974F-247F9488EDC5}"/>
              </a:ext>
            </a:extLst>
          </p:cNvPr>
          <p:cNvGraphicFramePr>
            <a:graphicFrameLocks noGrp="1"/>
          </p:cNvGraphicFramePr>
          <p:nvPr>
            <p:ph type="pic" sz="quarter" idx="17"/>
          </p:nvPr>
        </p:nvGraphicFramePr>
        <p:xfrm>
          <a:off x="325904" y="1900238"/>
          <a:ext cx="5906730" cy="364358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953365">
                  <a:extLst>
                    <a:ext uri="{9D8B030D-6E8A-4147-A177-3AD203B41FA5}">
                      <a16:colId xmlns:a16="http://schemas.microsoft.com/office/drawing/2014/main" val="4050821072"/>
                    </a:ext>
                  </a:extLst>
                </a:gridCol>
                <a:gridCol w="2953365">
                  <a:extLst>
                    <a:ext uri="{9D8B030D-6E8A-4147-A177-3AD203B41FA5}">
                      <a16:colId xmlns:a16="http://schemas.microsoft.com/office/drawing/2014/main" val="3120543598"/>
                    </a:ext>
                  </a:extLst>
                </a:gridCol>
              </a:tblGrid>
              <a:tr h="910897">
                <a:tc>
                  <a:txBody>
                    <a:bodyPr/>
                    <a:lstStyle/>
                    <a:p>
                      <a:pPr algn="r"/>
                      <a:r>
                        <a:rPr lang="en-GB" sz="2400" dirty="0"/>
                        <a:t>Nationality:</a:t>
                      </a:r>
                    </a:p>
                  </a:txBody>
                  <a:tcPr marL="46388" marR="4638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46388" marR="463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73110954"/>
                  </a:ext>
                </a:extLst>
              </a:tr>
              <a:tr h="910897">
                <a:tc gridSpan="2">
                  <a:txBody>
                    <a:bodyPr/>
                    <a:lstStyle/>
                    <a:p>
                      <a:r>
                        <a:rPr lang="en-GB" sz="2400" dirty="0"/>
                        <a:t>1. </a:t>
                      </a:r>
                    </a:p>
                  </a:txBody>
                  <a:tcPr marL="46388" marR="46388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384905"/>
                  </a:ext>
                </a:extLst>
              </a:tr>
              <a:tr h="910897">
                <a:tc gridSpan="2">
                  <a:txBody>
                    <a:bodyPr/>
                    <a:lstStyle/>
                    <a:p>
                      <a:r>
                        <a:rPr lang="en-GB" sz="2400" dirty="0"/>
                        <a:t>2. </a:t>
                      </a:r>
                    </a:p>
                  </a:txBody>
                  <a:tcPr marL="46388" marR="46388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868329"/>
                  </a:ext>
                </a:extLst>
              </a:tr>
              <a:tr h="910897">
                <a:tc gridSpan="2">
                  <a:txBody>
                    <a:bodyPr/>
                    <a:lstStyle/>
                    <a:p>
                      <a:r>
                        <a:rPr lang="en-GB" sz="2400" dirty="0"/>
                        <a:t>3. </a:t>
                      </a:r>
                    </a:p>
                  </a:txBody>
                  <a:tcPr marL="46388" marR="46388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391161"/>
                  </a:ext>
                </a:extLst>
              </a:tr>
            </a:tbl>
          </a:graphicData>
        </a:graphic>
      </p:graphicFrame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D2260A1-6339-4765-B289-8994373CBCB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77066" y="2436164"/>
            <a:ext cx="3197623" cy="2571736"/>
          </a:xfrm>
        </p:spPr>
      </p:sp>
    </p:spTree>
    <p:extLst>
      <p:ext uri="{BB962C8B-B14F-4D97-AF65-F5344CB8AC3E}">
        <p14:creationId xmlns:p14="http://schemas.microsoft.com/office/powerpoint/2010/main" val="424175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6DA2E9-0AD3-4B40-858F-5163E943A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133" y="420413"/>
            <a:ext cx="8172452" cy="672663"/>
          </a:xfrm>
        </p:spPr>
        <p:txBody>
          <a:bodyPr/>
          <a:lstStyle/>
          <a:p>
            <a:r>
              <a:rPr lang="en-GB" dirty="0"/>
              <a:t>NADIA COMANECI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C20F791-C760-488D-974F-247F9488EDC5}"/>
              </a:ext>
            </a:extLst>
          </p:cNvPr>
          <p:cNvGraphicFramePr>
            <a:graphicFrameLocks noGrp="1"/>
          </p:cNvGraphicFramePr>
          <p:nvPr>
            <p:ph type="pic" sz="quarter" idx="17"/>
          </p:nvPr>
        </p:nvGraphicFramePr>
        <p:xfrm>
          <a:off x="325904" y="1900238"/>
          <a:ext cx="5906730" cy="364358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953365">
                  <a:extLst>
                    <a:ext uri="{9D8B030D-6E8A-4147-A177-3AD203B41FA5}">
                      <a16:colId xmlns:a16="http://schemas.microsoft.com/office/drawing/2014/main" val="4050821072"/>
                    </a:ext>
                  </a:extLst>
                </a:gridCol>
                <a:gridCol w="2953365">
                  <a:extLst>
                    <a:ext uri="{9D8B030D-6E8A-4147-A177-3AD203B41FA5}">
                      <a16:colId xmlns:a16="http://schemas.microsoft.com/office/drawing/2014/main" val="3120543598"/>
                    </a:ext>
                  </a:extLst>
                </a:gridCol>
              </a:tblGrid>
              <a:tr h="910897">
                <a:tc>
                  <a:txBody>
                    <a:bodyPr/>
                    <a:lstStyle/>
                    <a:p>
                      <a:pPr algn="r"/>
                      <a:r>
                        <a:rPr lang="en-GB" sz="2400" dirty="0"/>
                        <a:t>Nationality:</a:t>
                      </a:r>
                    </a:p>
                  </a:txBody>
                  <a:tcPr marL="46388" marR="4638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46388" marR="463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73110954"/>
                  </a:ext>
                </a:extLst>
              </a:tr>
              <a:tr h="910897">
                <a:tc gridSpan="2">
                  <a:txBody>
                    <a:bodyPr/>
                    <a:lstStyle/>
                    <a:p>
                      <a:r>
                        <a:rPr lang="en-GB" sz="2400" dirty="0"/>
                        <a:t>1. </a:t>
                      </a:r>
                    </a:p>
                  </a:txBody>
                  <a:tcPr marL="46388" marR="46388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384905"/>
                  </a:ext>
                </a:extLst>
              </a:tr>
              <a:tr h="910897">
                <a:tc gridSpan="2">
                  <a:txBody>
                    <a:bodyPr/>
                    <a:lstStyle/>
                    <a:p>
                      <a:r>
                        <a:rPr lang="en-GB" sz="2400" dirty="0"/>
                        <a:t>2. </a:t>
                      </a:r>
                    </a:p>
                  </a:txBody>
                  <a:tcPr marL="46388" marR="46388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868329"/>
                  </a:ext>
                </a:extLst>
              </a:tr>
              <a:tr h="910897">
                <a:tc gridSpan="2">
                  <a:txBody>
                    <a:bodyPr/>
                    <a:lstStyle/>
                    <a:p>
                      <a:r>
                        <a:rPr lang="en-GB" sz="2400" dirty="0"/>
                        <a:t>3. </a:t>
                      </a:r>
                    </a:p>
                  </a:txBody>
                  <a:tcPr marL="46388" marR="46388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391161"/>
                  </a:ext>
                </a:extLst>
              </a:tr>
            </a:tbl>
          </a:graphicData>
        </a:graphic>
      </p:graphicFrame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D2260A1-6339-4765-B289-8994373CBCB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77066" y="2436164"/>
            <a:ext cx="3197623" cy="2571736"/>
          </a:xfrm>
        </p:spPr>
      </p:sp>
    </p:spTree>
    <p:extLst>
      <p:ext uri="{BB962C8B-B14F-4D97-AF65-F5344CB8AC3E}">
        <p14:creationId xmlns:p14="http://schemas.microsoft.com/office/powerpoint/2010/main" val="2342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6DA2E9-0AD3-4B40-858F-5163E943A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133" y="420413"/>
            <a:ext cx="8172452" cy="672663"/>
          </a:xfrm>
        </p:spPr>
        <p:txBody>
          <a:bodyPr/>
          <a:lstStyle/>
          <a:p>
            <a:r>
              <a:rPr lang="en-GB" dirty="0"/>
              <a:t>KOHEI UCHIMURA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C20F791-C760-488D-974F-247F9488EDC5}"/>
              </a:ext>
            </a:extLst>
          </p:cNvPr>
          <p:cNvGraphicFramePr>
            <a:graphicFrameLocks noGrp="1"/>
          </p:cNvGraphicFramePr>
          <p:nvPr>
            <p:ph type="pic" sz="quarter" idx="17"/>
          </p:nvPr>
        </p:nvGraphicFramePr>
        <p:xfrm>
          <a:off x="325904" y="1900238"/>
          <a:ext cx="5906730" cy="364358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953365">
                  <a:extLst>
                    <a:ext uri="{9D8B030D-6E8A-4147-A177-3AD203B41FA5}">
                      <a16:colId xmlns:a16="http://schemas.microsoft.com/office/drawing/2014/main" val="4050821072"/>
                    </a:ext>
                  </a:extLst>
                </a:gridCol>
                <a:gridCol w="2953365">
                  <a:extLst>
                    <a:ext uri="{9D8B030D-6E8A-4147-A177-3AD203B41FA5}">
                      <a16:colId xmlns:a16="http://schemas.microsoft.com/office/drawing/2014/main" val="3120543598"/>
                    </a:ext>
                  </a:extLst>
                </a:gridCol>
              </a:tblGrid>
              <a:tr h="910897">
                <a:tc>
                  <a:txBody>
                    <a:bodyPr/>
                    <a:lstStyle/>
                    <a:p>
                      <a:pPr algn="r"/>
                      <a:r>
                        <a:rPr lang="en-GB" sz="2400" dirty="0"/>
                        <a:t>Nationality:</a:t>
                      </a:r>
                    </a:p>
                  </a:txBody>
                  <a:tcPr marL="46388" marR="4638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46388" marR="463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73110954"/>
                  </a:ext>
                </a:extLst>
              </a:tr>
              <a:tr h="910897">
                <a:tc gridSpan="2">
                  <a:txBody>
                    <a:bodyPr/>
                    <a:lstStyle/>
                    <a:p>
                      <a:r>
                        <a:rPr lang="en-GB" sz="2400" dirty="0"/>
                        <a:t>1. </a:t>
                      </a:r>
                    </a:p>
                  </a:txBody>
                  <a:tcPr marL="46388" marR="46388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384905"/>
                  </a:ext>
                </a:extLst>
              </a:tr>
              <a:tr h="910897">
                <a:tc gridSpan="2">
                  <a:txBody>
                    <a:bodyPr/>
                    <a:lstStyle/>
                    <a:p>
                      <a:r>
                        <a:rPr lang="en-GB" sz="2400" dirty="0"/>
                        <a:t>2. </a:t>
                      </a:r>
                    </a:p>
                  </a:txBody>
                  <a:tcPr marL="46388" marR="46388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868329"/>
                  </a:ext>
                </a:extLst>
              </a:tr>
              <a:tr h="910897">
                <a:tc gridSpan="2">
                  <a:txBody>
                    <a:bodyPr/>
                    <a:lstStyle/>
                    <a:p>
                      <a:r>
                        <a:rPr lang="en-GB" sz="2400" dirty="0"/>
                        <a:t>3. </a:t>
                      </a:r>
                    </a:p>
                  </a:txBody>
                  <a:tcPr marL="46388" marR="46388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391161"/>
                  </a:ext>
                </a:extLst>
              </a:tr>
            </a:tbl>
          </a:graphicData>
        </a:graphic>
      </p:graphicFrame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D2260A1-6339-4765-B289-8994373CBCB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77066" y="2436164"/>
            <a:ext cx="3197623" cy="2571736"/>
          </a:xfrm>
        </p:spPr>
      </p:sp>
    </p:spTree>
    <p:extLst>
      <p:ext uri="{BB962C8B-B14F-4D97-AF65-F5344CB8AC3E}">
        <p14:creationId xmlns:p14="http://schemas.microsoft.com/office/powerpoint/2010/main" val="429176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6DA2E9-0AD3-4B40-858F-5163E943A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133" y="420413"/>
            <a:ext cx="8172452" cy="672663"/>
          </a:xfrm>
        </p:spPr>
        <p:txBody>
          <a:bodyPr/>
          <a:lstStyle/>
          <a:p>
            <a:r>
              <a:rPr lang="en-GB" dirty="0"/>
              <a:t>NASTIA LIUKIN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C20F791-C760-488D-974F-247F9488EDC5}"/>
              </a:ext>
            </a:extLst>
          </p:cNvPr>
          <p:cNvGraphicFramePr>
            <a:graphicFrameLocks noGrp="1"/>
          </p:cNvGraphicFramePr>
          <p:nvPr>
            <p:ph type="pic" sz="quarter" idx="17"/>
          </p:nvPr>
        </p:nvGraphicFramePr>
        <p:xfrm>
          <a:off x="325904" y="1900238"/>
          <a:ext cx="5906730" cy="364358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953365">
                  <a:extLst>
                    <a:ext uri="{9D8B030D-6E8A-4147-A177-3AD203B41FA5}">
                      <a16:colId xmlns:a16="http://schemas.microsoft.com/office/drawing/2014/main" val="4050821072"/>
                    </a:ext>
                  </a:extLst>
                </a:gridCol>
                <a:gridCol w="2953365">
                  <a:extLst>
                    <a:ext uri="{9D8B030D-6E8A-4147-A177-3AD203B41FA5}">
                      <a16:colId xmlns:a16="http://schemas.microsoft.com/office/drawing/2014/main" val="3120543598"/>
                    </a:ext>
                  </a:extLst>
                </a:gridCol>
              </a:tblGrid>
              <a:tr h="910897">
                <a:tc>
                  <a:txBody>
                    <a:bodyPr/>
                    <a:lstStyle/>
                    <a:p>
                      <a:pPr algn="r"/>
                      <a:r>
                        <a:rPr lang="en-GB" sz="2400" dirty="0"/>
                        <a:t>Nationality:</a:t>
                      </a:r>
                    </a:p>
                  </a:txBody>
                  <a:tcPr marL="46388" marR="4638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46388" marR="463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73110954"/>
                  </a:ext>
                </a:extLst>
              </a:tr>
              <a:tr h="910897">
                <a:tc gridSpan="2">
                  <a:txBody>
                    <a:bodyPr/>
                    <a:lstStyle/>
                    <a:p>
                      <a:r>
                        <a:rPr lang="en-GB" sz="2400" dirty="0"/>
                        <a:t>1. </a:t>
                      </a:r>
                    </a:p>
                  </a:txBody>
                  <a:tcPr marL="46388" marR="46388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384905"/>
                  </a:ext>
                </a:extLst>
              </a:tr>
              <a:tr h="910897">
                <a:tc gridSpan="2">
                  <a:txBody>
                    <a:bodyPr/>
                    <a:lstStyle/>
                    <a:p>
                      <a:r>
                        <a:rPr lang="en-GB" sz="2400" dirty="0"/>
                        <a:t>2. </a:t>
                      </a:r>
                    </a:p>
                  </a:txBody>
                  <a:tcPr marL="46388" marR="46388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868329"/>
                  </a:ext>
                </a:extLst>
              </a:tr>
              <a:tr h="910897">
                <a:tc gridSpan="2">
                  <a:txBody>
                    <a:bodyPr/>
                    <a:lstStyle/>
                    <a:p>
                      <a:r>
                        <a:rPr lang="en-GB" sz="2400" dirty="0"/>
                        <a:t>3. </a:t>
                      </a:r>
                    </a:p>
                  </a:txBody>
                  <a:tcPr marL="46388" marR="46388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391161"/>
                  </a:ext>
                </a:extLst>
              </a:tr>
            </a:tbl>
          </a:graphicData>
        </a:graphic>
      </p:graphicFrame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D2260A1-6339-4765-B289-8994373CBCB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77066" y="2436164"/>
            <a:ext cx="3197623" cy="2571736"/>
          </a:xfrm>
        </p:spPr>
      </p:sp>
    </p:spTree>
    <p:extLst>
      <p:ext uri="{BB962C8B-B14F-4D97-AF65-F5344CB8AC3E}">
        <p14:creationId xmlns:p14="http://schemas.microsoft.com/office/powerpoint/2010/main" val="11720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6DA2E9-0AD3-4B40-858F-5163E943A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133" y="420413"/>
            <a:ext cx="8172452" cy="672663"/>
          </a:xfrm>
        </p:spPr>
        <p:txBody>
          <a:bodyPr/>
          <a:lstStyle/>
          <a:p>
            <a:r>
              <a:rPr lang="en-GB" dirty="0"/>
              <a:t>BETH TWEDDLE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C20F791-C760-488D-974F-247F9488EDC5}"/>
              </a:ext>
            </a:extLst>
          </p:cNvPr>
          <p:cNvGraphicFramePr>
            <a:graphicFrameLocks noGrp="1"/>
          </p:cNvGraphicFramePr>
          <p:nvPr>
            <p:ph type="pic" sz="quarter" idx="17"/>
          </p:nvPr>
        </p:nvGraphicFramePr>
        <p:xfrm>
          <a:off x="325904" y="1900238"/>
          <a:ext cx="5906730" cy="364358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953365">
                  <a:extLst>
                    <a:ext uri="{9D8B030D-6E8A-4147-A177-3AD203B41FA5}">
                      <a16:colId xmlns:a16="http://schemas.microsoft.com/office/drawing/2014/main" val="4050821072"/>
                    </a:ext>
                  </a:extLst>
                </a:gridCol>
                <a:gridCol w="2953365">
                  <a:extLst>
                    <a:ext uri="{9D8B030D-6E8A-4147-A177-3AD203B41FA5}">
                      <a16:colId xmlns:a16="http://schemas.microsoft.com/office/drawing/2014/main" val="3120543598"/>
                    </a:ext>
                  </a:extLst>
                </a:gridCol>
              </a:tblGrid>
              <a:tr h="910897">
                <a:tc>
                  <a:txBody>
                    <a:bodyPr/>
                    <a:lstStyle/>
                    <a:p>
                      <a:pPr algn="r"/>
                      <a:r>
                        <a:rPr lang="en-GB" sz="2400" dirty="0"/>
                        <a:t>Nationality:</a:t>
                      </a:r>
                    </a:p>
                  </a:txBody>
                  <a:tcPr marL="46388" marR="4638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46388" marR="463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73110954"/>
                  </a:ext>
                </a:extLst>
              </a:tr>
              <a:tr h="910897">
                <a:tc gridSpan="2">
                  <a:txBody>
                    <a:bodyPr/>
                    <a:lstStyle/>
                    <a:p>
                      <a:r>
                        <a:rPr lang="en-GB" sz="2400" dirty="0"/>
                        <a:t>1. </a:t>
                      </a:r>
                    </a:p>
                  </a:txBody>
                  <a:tcPr marL="46388" marR="46388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384905"/>
                  </a:ext>
                </a:extLst>
              </a:tr>
              <a:tr h="910897">
                <a:tc gridSpan="2">
                  <a:txBody>
                    <a:bodyPr/>
                    <a:lstStyle/>
                    <a:p>
                      <a:r>
                        <a:rPr lang="en-GB" sz="2400" dirty="0"/>
                        <a:t>2. </a:t>
                      </a:r>
                    </a:p>
                  </a:txBody>
                  <a:tcPr marL="46388" marR="46388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868329"/>
                  </a:ext>
                </a:extLst>
              </a:tr>
              <a:tr h="910897">
                <a:tc gridSpan="2">
                  <a:txBody>
                    <a:bodyPr/>
                    <a:lstStyle/>
                    <a:p>
                      <a:r>
                        <a:rPr lang="en-GB" sz="2400" dirty="0"/>
                        <a:t>3. </a:t>
                      </a:r>
                    </a:p>
                  </a:txBody>
                  <a:tcPr marL="46388" marR="46388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391161"/>
                  </a:ext>
                </a:extLst>
              </a:tr>
            </a:tbl>
          </a:graphicData>
        </a:graphic>
      </p:graphicFrame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D2260A1-6339-4765-B289-8994373CBCB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77066" y="2436164"/>
            <a:ext cx="3197623" cy="2571736"/>
          </a:xfrm>
        </p:spPr>
      </p:sp>
    </p:spTree>
    <p:extLst>
      <p:ext uri="{BB962C8B-B14F-4D97-AF65-F5344CB8AC3E}">
        <p14:creationId xmlns:p14="http://schemas.microsoft.com/office/powerpoint/2010/main" val="197008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6DA2E9-0AD3-4B40-858F-5163E943A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133" y="420413"/>
            <a:ext cx="8172452" cy="672663"/>
          </a:xfrm>
        </p:spPr>
        <p:txBody>
          <a:bodyPr/>
          <a:lstStyle/>
          <a:p>
            <a:r>
              <a:rPr lang="en-GB" dirty="0"/>
              <a:t>DANIELA SILIVAS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C20F791-C760-488D-974F-247F9488EDC5}"/>
              </a:ext>
            </a:extLst>
          </p:cNvPr>
          <p:cNvGraphicFramePr>
            <a:graphicFrameLocks noGrp="1"/>
          </p:cNvGraphicFramePr>
          <p:nvPr>
            <p:ph type="pic" sz="quarter" idx="17"/>
          </p:nvPr>
        </p:nvGraphicFramePr>
        <p:xfrm>
          <a:off x="325904" y="1900238"/>
          <a:ext cx="5906730" cy="364358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953365">
                  <a:extLst>
                    <a:ext uri="{9D8B030D-6E8A-4147-A177-3AD203B41FA5}">
                      <a16:colId xmlns:a16="http://schemas.microsoft.com/office/drawing/2014/main" val="4050821072"/>
                    </a:ext>
                  </a:extLst>
                </a:gridCol>
                <a:gridCol w="2953365">
                  <a:extLst>
                    <a:ext uri="{9D8B030D-6E8A-4147-A177-3AD203B41FA5}">
                      <a16:colId xmlns:a16="http://schemas.microsoft.com/office/drawing/2014/main" val="3120543598"/>
                    </a:ext>
                  </a:extLst>
                </a:gridCol>
              </a:tblGrid>
              <a:tr h="910897">
                <a:tc>
                  <a:txBody>
                    <a:bodyPr/>
                    <a:lstStyle/>
                    <a:p>
                      <a:pPr algn="r"/>
                      <a:r>
                        <a:rPr lang="en-GB" sz="2400" dirty="0"/>
                        <a:t>Nationality:</a:t>
                      </a:r>
                    </a:p>
                  </a:txBody>
                  <a:tcPr marL="46388" marR="4638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46388" marR="463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73110954"/>
                  </a:ext>
                </a:extLst>
              </a:tr>
              <a:tr h="910897">
                <a:tc gridSpan="2">
                  <a:txBody>
                    <a:bodyPr/>
                    <a:lstStyle/>
                    <a:p>
                      <a:r>
                        <a:rPr lang="en-GB" sz="2400" dirty="0"/>
                        <a:t>1. </a:t>
                      </a:r>
                    </a:p>
                  </a:txBody>
                  <a:tcPr marL="46388" marR="46388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384905"/>
                  </a:ext>
                </a:extLst>
              </a:tr>
              <a:tr h="910897">
                <a:tc gridSpan="2">
                  <a:txBody>
                    <a:bodyPr/>
                    <a:lstStyle/>
                    <a:p>
                      <a:r>
                        <a:rPr lang="en-GB" sz="2400" dirty="0"/>
                        <a:t>2. </a:t>
                      </a:r>
                    </a:p>
                  </a:txBody>
                  <a:tcPr marL="46388" marR="46388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868329"/>
                  </a:ext>
                </a:extLst>
              </a:tr>
              <a:tr h="910897">
                <a:tc gridSpan="2">
                  <a:txBody>
                    <a:bodyPr/>
                    <a:lstStyle/>
                    <a:p>
                      <a:r>
                        <a:rPr lang="en-GB" sz="2400" dirty="0"/>
                        <a:t>3. </a:t>
                      </a:r>
                    </a:p>
                  </a:txBody>
                  <a:tcPr marL="46388" marR="46388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391161"/>
                  </a:ext>
                </a:extLst>
              </a:tr>
            </a:tbl>
          </a:graphicData>
        </a:graphic>
      </p:graphicFrame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D2260A1-6339-4765-B289-8994373CBCB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77066" y="2436164"/>
            <a:ext cx="3197623" cy="2571736"/>
          </a:xfrm>
        </p:spPr>
      </p:sp>
    </p:spTree>
    <p:extLst>
      <p:ext uri="{BB962C8B-B14F-4D97-AF65-F5344CB8AC3E}">
        <p14:creationId xmlns:p14="http://schemas.microsoft.com/office/powerpoint/2010/main" val="374202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0243DF0-8CF2-4C9F-876A-5A0375258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030" y="136635"/>
            <a:ext cx="8172452" cy="662152"/>
          </a:xfrm>
        </p:spPr>
        <p:txBody>
          <a:bodyPr/>
          <a:lstStyle/>
          <a:p>
            <a:r>
              <a:rPr lang="en-GB" dirty="0"/>
              <a:t>Colouring challenge!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3163FDB3-A4BA-4F66-BA43-EAB9892FD7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301" y="467711"/>
            <a:ext cx="3841259" cy="5451109"/>
          </a:xfrm>
        </p:spPr>
      </p:pic>
      <p:pic>
        <p:nvPicPr>
          <p:cNvPr id="5" name="Picture 4" descr="Image result for gymnastics hard coloring pages for girls">
            <a:extLst>
              <a:ext uri="{FF2B5EF4-FFF2-40B4-BE49-F238E27FC236}">
                <a16:creationId xmlns:a16="http://schemas.microsoft.com/office/drawing/2014/main" id="{2A1E15FD-1266-46A6-9B37-BE30155A2CC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444" y="1078154"/>
            <a:ext cx="3841259" cy="52794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041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6DA2E9-0AD3-4B40-858F-5163E943A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133" y="420413"/>
            <a:ext cx="8172452" cy="672663"/>
          </a:xfrm>
        </p:spPr>
        <p:txBody>
          <a:bodyPr/>
          <a:lstStyle/>
          <a:p>
            <a:r>
              <a:rPr lang="en-GB" dirty="0"/>
              <a:t>MAX WHITLOCK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C20F791-C760-488D-974F-247F9488EDC5}"/>
              </a:ext>
            </a:extLst>
          </p:cNvPr>
          <p:cNvGraphicFramePr>
            <a:graphicFrameLocks noGrp="1"/>
          </p:cNvGraphicFramePr>
          <p:nvPr>
            <p:ph type="pic" sz="quarter" idx="17"/>
          </p:nvPr>
        </p:nvGraphicFramePr>
        <p:xfrm>
          <a:off x="325904" y="1900238"/>
          <a:ext cx="5906730" cy="364358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953365">
                  <a:extLst>
                    <a:ext uri="{9D8B030D-6E8A-4147-A177-3AD203B41FA5}">
                      <a16:colId xmlns:a16="http://schemas.microsoft.com/office/drawing/2014/main" val="4050821072"/>
                    </a:ext>
                  </a:extLst>
                </a:gridCol>
                <a:gridCol w="2953365">
                  <a:extLst>
                    <a:ext uri="{9D8B030D-6E8A-4147-A177-3AD203B41FA5}">
                      <a16:colId xmlns:a16="http://schemas.microsoft.com/office/drawing/2014/main" val="3120543598"/>
                    </a:ext>
                  </a:extLst>
                </a:gridCol>
              </a:tblGrid>
              <a:tr h="910897">
                <a:tc>
                  <a:txBody>
                    <a:bodyPr/>
                    <a:lstStyle/>
                    <a:p>
                      <a:pPr algn="r"/>
                      <a:r>
                        <a:rPr lang="en-GB" sz="2400" dirty="0"/>
                        <a:t>Nationality:</a:t>
                      </a:r>
                    </a:p>
                  </a:txBody>
                  <a:tcPr marL="46388" marR="4638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46388" marR="463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73110954"/>
                  </a:ext>
                </a:extLst>
              </a:tr>
              <a:tr h="910897">
                <a:tc gridSpan="2">
                  <a:txBody>
                    <a:bodyPr/>
                    <a:lstStyle/>
                    <a:p>
                      <a:r>
                        <a:rPr lang="en-GB" sz="2400" dirty="0"/>
                        <a:t>1. </a:t>
                      </a:r>
                    </a:p>
                  </a:txBody>
                  <a:tcPr marL="46388" marR="46388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384905"/>
                  </a:ext>
                </a:extLst>
              </a:tr>
              <a:tr h="910897">
                <a:tc gridSpan="2">
                  <a:txBody>
                    <a:bodyPr/>
                    <a:lstStyle/>
                    <a:p>
                      <a:r>
                        <a:rPr lang="en-GB" sz="2400" dirty="0"/>
                        <a:t>2. </a:t>
                      </a:r>
                    </a:p>
                  </a:txBody>
                  <a:tcPr marL="46388" marR="46388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868329"/>
                  </a:ext>
                </a:extLst>
              </a:tr>
              <a:tr h="910897">
                <a:tc gridSpan="2">
                  <a:txBody>
                    <a:bodyPr/>
                    <a:lstStyle/>
                    <a:p>
                      <a:r>
                        <a:rPr lang="en-GB" sz="2400" dirty="0"/>
                        <a:t>3. </a:t>
                      </a:r>
                    </a:p>
                  </a:txBody>
                  <a:tcPr marL="46388" marR="46388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391161"/>
                  </a:ext>
                </a:extLst>
              </a:tr>
            </a:tbl>
          </a:graphicData>
        </a:graphic>
      </p:graphicFrame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D2260A1-6339-4765-B289-8994373CBCB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77066" y="2436164"/>
            <a:ext cx="3197623" cy="2571736"/>
          </a:xfrm>
        </p:spPr>
      </p:sp>
    </p:spTree>
    <p:extLst>
      <p:ext uri="{BB962C8B-B14F-4D97-AF65-F5344CB8AC3E}">
        <p14:creationId xmlns:p14="http://schemas.microsoft.com/office/powerpoint/2010/main" val="24605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6DA2E9-0AD3-4B40-858F-5163E943A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133" y="420413"/>
            <a:ext cx="8172452" cy="672663"/>
          </a:xfrm>
        </p:spPr>
        <p:txBody>
          <a:bodyPr/>
          <a:lstStyle/>
          <a:p>
            <a:r>
              <a:rPr lang="en-GB" dirty="0"/>
              <a:t>ALEXEI NEMOV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C20F791-C760-488D-974F-247F9488EDC5}"/>
              </a:ext>
            </a:extLst>
          </p:cNvPr>
          <p:cNvGraphicFramePr>
            <a:graphicFrameLocks noGrp="1"/>
          </p:cNvGraphicFramePr>
          <p:nvPr>
            <p:ph type="pic" sz="quarter" idx="17"/>
          </p:nvPr>
        </p:nvGraphicFramePr>
        <p:xfrm>
          <a:off x="325904" y="1900238"/>
          <a:ext cx="5906730" cy="364358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953365">
                  <a:extLst>
                    <a:ext uri="{9D8B030D-6E8A-4147-A177-3AD203B41FA5}">
                      <a16:colId xmlns:a16="http://schemas.microsoft.com/office/drawing/2014/main" val="4050821072"/>
                    </a:ext>
                  </a:extLst>
                </a:gridCol>
                <a:gridCol w="2953365">
                  <a:extLst>
                    <a:ext uri="{9D8B030D-6E8A-4147-A177-3AD203B41FA5}">
                      <a16:colId xmlns:a16="http://schemas.microsoft.com/office/drawing/2014/main" val="3120543598"/>
                    </a:ext>
                  </a:extLst>
                </a:gridCol>
              </a:tblGrid>
              <a:tr h="910897">
                <a:tc>
                  <a:txBody>
                    <a:bodyPr/>
                    <a:lstStyle/>
                    <a:p>
                      <a:pPr algn="r"/>
                      <a:r>
                        <a:rPr lang="en-GB" sz="2400" dirty="0"/>
                        <a:t>Nationality:</a:t>
                      </a:r>
                    </a:p>
                  </a:txBody>
                  <a:tcPr marL="46388" marR="4638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46388" marR="463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73110954"/>
                  </a:ext>
                </a:extLst>
              </a:tr>
              <a:tr h="910897">
                <a:tc gridSpan="2">
                  <a:txBody>
                    <a:bodyPr/>
                    <a:lstStyle/>
                    <a:p>
                      <a:r>
                        <a:rPr lang="en-GB" sz="2400" dirty="0"/>
                        <a:t>1. </a:t>
                      </a:r>
                    </a:p>
                  </a:txBody>
                  <a:tcPr marL="46388" marR="46388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384905"/>
                  </a:ext>
                </a:extLst>
              </a:tr>
              <a:tr h="910897">
                <a:tc gridSpan="2">
                  <a:txBody>
                    <a:bodyPr/>
                    <a:lstStyle/>
                    <a:p>
                      <a:r>
                        <a:rPr lang="en-GB" sz="2400" dirty="0"/>
                        <a:t>2. </a:t>
                      </a:r>
                    </a:p>
                  </a:txBody>
                  <a:tcPr marL="46388" marR="46388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868329"/>
                  </a:ext>
                </a:extLst>
              </a:tr>
              <a:tr h="910897">
                <a:tc gridSpan="2">
                  <a:txBody>
                    <a:bodyPr/>
                    <a:lstStyle/>
                    <a:p>
                      <a:r>
                        <a:rPr lang="en-GB" sz="2400" dirty="0"/>
                        <a:t>3. </a:t>
                      </a:r>
                    </a:p>
                  </a:txBody>
                  <a:tcPr marL="46388" marR="46388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391161"/>
                  </a:ext>
                </a:extLst>
              </a:tr>
            </a:tbl>
          </a:graphicData>
        </a:graphic>
      </p:graphicFrame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D2260A1-6339-4765-B289-8994373CBCB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77066" y="2436164"/>
            <a:ext cx="3197623" cy="2571736"/>
          </a:xfrm>
        </p:spPr>
      </p:sp>
    </p:spTree>
    <p:extLst>
      <p:ext uri="{BB962C8B-B14F-4D97-AF65-F5344CB8AC3E}">
        <p14:creationId xmlns:p14="http://schemas.microsoft.com/office/powerpoint/2010/main" val="74931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6DA2E9-0AD3-4B40-858F-5163E943A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133" y="420413"/>
            <a:ext cx="8172452" cy="672663"/>
          </a:xfrm>
        </p:spPr>
        <p:txBody>
          <a:bodyPr/>
          <a:lstStyle/>
          <a:p>
            <a:r>
              <a:rPr lang="en-GB" dirty="0"/>
              <a:t>ALICE KINSELLA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C20F791-C760-488D-974F-247F9488EDC5}"/>
              </a:ext>
            </a:extLst>
          </p:cNvPr>
          <p:cNvGraphicFramePr>
            <a:graphicFrameLocks noGrp="1"/>
          </p:cNvGraphicFramePr>
          <p:nvPr>
            <p:ph type="pic" sz="quarter" idx="17"/>
          </p:nvPr>
        </p:nvGraphicFramePr>
        <p:xfrm>
          <a:off x="325904" y="1900238"/>
          <a:ext cx="5906730" cy="364358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953365">
                  <a:extLst>
                    <a:ext uri="{9D8B030D-6E8A-4147-A177-3AD203B41FA5}">
                      <a16:colId xmlns:a16="http://schemas.microsoft.com/office/drawing/2014/main" val="4050821072"/>
                    </a:ext>
                  </a:extLst>
                </a:gridCol>
                <a:gridCol w="2953365">
                  <a:extLst>
                    <a:ext uri="{9D8B030D-6E8A-4147-A177-3AD203B41FA5}">
                      <a16:colId xmlns:a16="http://schemas.microsoft.com/office/drawing/2014/main" val="3120543598"/>
                    </a:ext>
                  </a:extLst>
                </a:gridCol>
              </a:tblGrid>
              <a:tr h="910897">
                <a:tc>
                  <a:txBody>
                    <a:bodyPr/>
                    <a:lstStyle/>
                    <a:p>
                      <a:pPr algn="r"/>
                      <a:r>
                        <a:rPr lang="en-GB" sz="2400" dirty="0"/>
                        <a:t>Nationality:</a:t>
                      </a:r>
                    </a:p>
                  </a:txBody>
                  <a:tcPr marL="46388" marR="4638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46388" marR="463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73110954"/>
                  </a:ext>
                </a:extLst>
              </a:tr>
              <a:tr h="910897">
                <a:tc gridSpan="2">
                  <a:txBody>
                    <a:bodyPr/>
                    <a:lstStyle/>
                    <a:p>
                      <a:r>
                        <a:rPr lang="en-GB" sz="2400" dirty="0"/>
                        <a:t>1. </a:t>
                      </a:r>
                    </a:p>
                  </a:txBody>
                  <a:tcPr marL="46388" marR="46388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384905"/>
                  </a:ext>
                </a:extLst>
              </a:tr>
              <a:tr h="910897">
                <a:tc gridSpan="2">
                  <a:txBody>
                    <a:bodyPr/>
                    <a:lstStyle/>
                    <a:p>
                      <a:r>
                        <a:rPr lang="en-GB" sz="2400" dirty="0"/>
                        <a:t>2. </a:t>
                      </a:r>
                    </a:p>
                  </a:txBody>
                  <a:tcPr marL="46388" marR="46388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868329"/>
                  </a:ext>
                </a:extLst>
              </a:tr>
              <a:tr h="910897">
                <a:tc gridSpan="2">
                  <a:txBody>
                    <a:bodyPr/>
                    <a:lstStyle/>
                    <a:p>
                      <a:r>
                        <a:rPr lang="en-GB" sz="2400" dirty="0"/>
                        <a:t>3. </a:t>
                      </a:r>
                    </a:p>
                  </a:txBody>
                  <a:tcPr marL="46388" marR="46388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391161"/>
                  </a:ext>
                </a:extLst>
              </a:tr>
            </a:tbl>
          </a:graphicData>
        </a:graphic>
      </p:graphicFrame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D2260A1-6339-4765-B289-8994373CBCB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77066" y="2436164"/>
            <a:ext cx="3197623" cy="2571736"/>
          </a:xfrm>
        </p:spPr>
      </p:sp>
    </p:spTree>
    <p:extLst>
      <p:ext uri="{BB962C8B-B14F-4D97-AF65-F5344CB8AC3E}">
        <p14:creationId xmlns:p14="http://schemas.microsoft.com/office/powerpoint/2010/main" val="395006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6DA2E9-0AD3-4B40-858F-5163E943A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133" y="420413"/>
            <a:ext cx="8172452" cy="672663"/>
          </a:xfrm>
        </p:spPr>
        <p:txBody>
          <a:bodyPr/>
          <a:lstStyle/>
          <a:p>
            <a:r>
              <a:rPr lang="en-GB" dirty="0"/>
              <a:t>NELLIE KIM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C20F791-C760-488D-974F-247F9488EDC5}"/>
              </a:ext>
            </a:extLst>
          </p:cNvPr>
          <p:cNvGraphicFramePr>
            <a:graphicFrameLocks noGrp="1"/>
          </p:cNvGraphicFramePr>
          <p:nvPr>
            <p:ph type="pic" sz="quarter" idx="17"/>
          </p:nvPr>
        </p:nvGraphicFramePr>
        <p:xfrm>
          <a:off x="325904" y="1900238"/>
          <a:ext cx="5906730" cy="364358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953365">
                  <a:extLst>
                    <a:ext uri="{9D8B030D-6E8A-4147-A177-3AD203B41FA5}">
                      <a16:colId xmlns:a16="http://schemas.microsoft.com/office/drawing/2014/main" val="4050821072"/>
                    </a:ext>
                  </a:extLst>
                </a:gridCol>
                <a:gridCol w="2953365">
                  <a:extLst>
                    <a:ext uri="{9D8B030D-6E8A-4147-A177-3AD203B41FA5}">
                      <a16:colId xmlns:a16="http://schemas.microsoft.com/office/drawing/2014/main" val="3120543598"/>
                    </a:ext>
                  </a:extLst>
                </a:gridCol>
              </a:tblGrid>
              <a:tr h="910897">
                <a:tc>
                  <a:txBody>
                    <a:bodyPr/>
                    <a:lstStyle/>
                    <a:p>
                      <a:pPr algn="r"/>
                      <a:r>
                        <a:rPr lang="en-GB" sz="2400" dirty="0"/>
                        <a:t>Nationality:</a:t>
                      </a:r>
                    </a:p>
                  </a:txBody>
                  <a:tcPr marL="46388" marR="4638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46388" marR="463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73110954"/>
                  </a:ext>
                </a:extLst>
              </a:tr>
              <a:tr h="910897">
                <a:tc gridSpan="2">
                  <a:txBody>
                    <a:bodyPr/>
                    <a:lstStyle/>
                    <a:p>
                      <a:r>
                        <a:rPr lang="en-GB" sz="2400" dirty="0"/>
                        <a:t>1. </a:t>
                      </a:r>
                    </a:p>
                  </a:txBody>
                  <a:tcPr marL="46388" marR="46388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384905"/>
                  </a:ext>
                </a:extLst>
              </a:tr>
              <a:tr h="910897">
                <a:tc gridSpan="2">
                  <a:txBody>
                    <a:bodyPr/>
                    <a:lstStyle/>
                    <a:p>
                      <a:r>
                        <a:rPr lang="en-GB" sz="2400" dirty="0"/>
                        <a:t>2. </a:t>
                      </a:r>
                    </a:p>
                  </a:txBody>
                  <a:tcPr marL="46388" marR="46388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868329"/>
                  </a:ext>
                </a:extLst>
              </a:tr>
              <a:tr h="910897">
                <a:tc gridSpan="2">
                  <a:txBody>
                    <a:bodyPr/>
                    <a:lstStyle/>
                    <a:p>
                      <a:r>
                        <a:rPr lang="en-GB" sz="2400" dirty="0"/>
                        <a:t>3. </a:t>
                      </a:r>
                    </a:p>
                  </a:txBody>
                  <a:tcPr marL="46388" marR="46388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391161"/>
                  </a:ext>
                </a:extLst>
              </a:tr>
            </a:tbl>
          </a:graphicData>
        </a:graphic>
      </p:graphicFrame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D2260A1-6339-4765-B289-8994373CBCB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77066" y="2436164"/>
            <a:ext cx="3197623" cy="2571736"/>
          </a:xfrm>
        </p:spPr>
      </p:sp>
    </p:spTree>
    <p:extLst>
      <p:ext uri="{BB962C8B-B14F-4D97-AF65-F5344CB8AC3E}">
        <p14:creationId xmlns:p14="http://schemas.microsoft.com/office/powerpoint/2010/main" val="325944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6DA2E9-0AD3-4B40-858F-5163E943A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133" y="420413"/>
            <a:ext cx="8172452" cy="672663"/>
          </a:xfrm>
        </p:spPr>
        <p:txBody>
          <a:bodyPr/>
          <a:lstStyle/>
          <a:p>
            <a:r>
              <a:rPr lang="en-GB" dirty="0"/>
              <a:t>BECKY DOWNIE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C20F791-C760-488D-974F-247F9488EDC5}"/>
              </a:ext>
            </a:extLst>
          </p:cNvPr>
          <p:cNvGraphicFramePr>
            <a:graphicFrameLocks noGrp="1"/>
          </p:cNvGraphicFramePr>
          <p:nvPr>
            <p:ph type="pic" sz="quarter" idx="17"/>
          </p:nvPr>
        </p:nvGraphicFramePr>
        <p:xfrm>
          <a:off x="325904" y="1900238"/>
          <a:ext cx="5906730" cy="364358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953365">
                  <a:extLst>
                    <a:ext uri="{9D8B030D-6E8A-4147-A177-3AD203B41FA5}">
                      <a16:colId xmlns:a16="http://schemas.microsoft.com/office/drawing/2014/main" val="4050821072"/>
                    </a:ext>
                  </a:extLst>
                </a:gridCol>
                <a:gridCol w="2953365">
                  <a:extLst>
                    <a:ext uri="{9D8B030D-6E8A-4147-A177-3AD203B41FA5}">
                      <a16:colId xmlns:a16="http://schemas.microsoft.com/office/drawing/2014/main" val="3120543598"/>
                    </a:ext>
                  </a:extLst>
                </a:gridCol>
              </a:tblGrid>
              <a:tr h="910897">
                <a:tc>
                  <a:txBody>
                    <a:bodyPr/>
                    <a:lstStyle/>
                    <a:p>
                      <a:pPr algn="r"/>
                      <a:r>
                        <a:rPr lang="en-GB" sz="2400" dirty="0"/>
                        <a:t>Nationality:</a:t>
                      </a:r>
                    </a:p>
                  </a:txBody>
                  <a:tcPr marL="46388" marR="4638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46388" marR="463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73110954"/>
                  </a:ext>
                </a:extLst>
              </a:tr>
              <a:tr h="910897">
                <a:tc gridSpan="2">
                  <a:txBody>
                    <a:bodyPr/>
                    <a:lstStyle/>
                    <a:p>
                      <a:r>
                        <a:rPr lang="en-GB" sz="2400" dirty="0"/>
                        <a:t>1. </a:t>
                      </a:r>
                    </a:p>
                  </a:txBody>
                  <a:tcPr marL="46388" marR="46388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384905"/>
                  </a:ext>
                </a:extLst>
              </a:tr>
              <a:tr h="910897">
                <a:tc gridSpan="2">
                  <a:txBody>
                    <a:bodyPr/>
                    <a:lstStyle/>
                    <a:p>
                      <a:r>
                        <a:rPr lang="en-GB" sz="2400" dirty="0"/>
                        <a:t>2. </a:t>
                      </a:r>
                    </a:p>
                  </a:txBody>
                  <a:tcPr marL="46388" marR="46388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868329"/>
                  </a:ext>
                </a:extLst>
              </a:tr>
              <a:tr h="910897">
                <a:tc gridSpan="2">
                  <a:txBody>
                    <a:bodyPr/>
                    <a:lstStyle/>
                    <a:p>
                      <a:r>
                        <a:rPr lang="en-GB" sz="2400" dirty="0"/>
                        <a:t>3. </a:t>
                      </a:r>
                    </a:p>
                  </a:txBody>
                  <a:tcPr marL="46388" marR="46388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391161"/>
                  </a:ext>
                </a:extLst>
              </a:tr>
            </a:tbl>
          </a:graphicData>
        </a:graphic>
      </p:graphicFrame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D2260A1-6339-4765-B289-8994373CBCB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77066" y="2436164"/>
            <a:ext cx="3197623" cy="2571736"/>
          </a:xfrm>
        </p:spPr>
      </p:sp>
    </p:spTree>
    <p:extLst>
      <p:ext uri="{BB962C8B-B14F-4D97-AF65-F5344CB8AC3E}">
        <p14:creationId xmlns:p14="http://schemas.microsoft.com/office/powerpoint/2010/main" val="18239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6DA2E9-0AD3-4B40-858F-5163E943A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133" y="420413"/>
            <a:ext cx="8172452" cy="672663"/>
          </a:xfrm>
        </p:spPr>
        <p:txBody>
          <a:bodyPr/>
          <a:lstStyle/>
          <a:p>
            <a:r>
              <a:rPr lang="en-GB" dirty="0"/>
              <a:t>GABBY DOUGLAS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C20F791-C760-488D-974F-247F9488EDC5}"/>
              </a:ext>
            </a:extLst>
          </p:cNvPr>
          <p:cNvGraphicFramePr>
            <a:graphicFrameLocks noGrp="1"/>
          </p:cNvGraphicFramePr>
          <p:nvPr>
            <p:ph type="pic" sz="quarter" idx="17"/>
          </p:nvPr>
        </p:nvGraphicFramePr>
        <p:xfrm>
          <a:off x="325904" y="1900238"/>
          <a:ext cx="5906730" cy="364358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953365">
                  <a:extLst>
                    <a:ext uri="{9D8B030D-6E8A-4147-A177-3AD203B41FA5}">
                      <a16:colId xmlns:a16="http://schemas.microsoft.com/office/drawing/2014/main" val="4050821072"/>
                    </a:ext>
                  </a:extLst>
                </a:gridCol>
                <a:gridCol w="2953365">
                  <a:extLst>
                    <a:ext uri="{9D8B030D-6E8A-4147-A177-3AD203B41FA5}">
                      <a16:colId xmlns:a16="http://schemas.microsoft.com/office/drawing/2014/main" val="3120543598"/>
                    </a:ext>
                  </a:extLst>
                </a:gridCol>
              </a:tblGrid>
              <a:tr h="910897">
                <a:tc>
                  <a:txBody>
                    <a:bodyPr/>
                    <a:lstStyle/>
                    <a:p>
                      <a:pPr algn="r"/>
                      <a:r>
                        <a:rPr lang="en-GB" sz="2400" dirty="0"/>
                        <a:t>Nationality:</a:t>
                      </a:r>
                    </a:p>
                  </a:txBody>
                  <a:tcPr marL="46388" marR="4638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46388" marR="463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73110954"/>
                  </a:ext>
                </a:extLst>
              </a:tr>
              <a:tr h="910897">
                <a:tc gridSpan="2">
                  <a:txBody>
                    <a:bodyPr/>
                    <a:lstStyle/>
                    <a:p>
                      <a:r>
                        <a:rPr lang="en-GB" sz="2400" dirty="0"/>
                        <a:t>1. </a:t>
                      </a:r>
                    </a:p>
                  </a:txBody>
                  <a:tcPr marL="46388" marR="46388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384905"/>
                  </a:ext>
                </a:extLst>
              </a:tr>
              <a:tr h="910897">
                <a:tc gridSpan="2">
                  <a:txBody>
                    <a:bodyPr/>
                    <a:lstStyle/>
                    <a:p>
                      <a:r>
                        <a:rPr lang="en-GB" sz="2400" dirty="0"/>
                        <a:t>2. </a:t>
                      </a:r>
                    </a:p>
                  </a:txBody>
                  <a:tcPr marL="46388" marR="46388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868329"/>
                  </a:ext>
                </a:extLst>
              </a:tr>
              <a:tr h="910897">
                <a:tc gridSpan="2">
                  <a:txBody>
                    <a:bodyPr/>
                    <a:lstStyle/>
                    <a:p>
                      <a:r>
                        <a:rPr lang="en-GB" sz="2400" dirty="0"/>
                        <a:t>3. </a:t>
                      </a:r>
                    </a:p>
                  </a:txBody>
                  <a:tcPr marL="46388" marR="46388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391161"/>
                  </a:ext>
                </a:extLst>
              </a:tr>
            </a:tbl>
          </a:graphicData>
        </a:graphic>
      </p:graphicFrame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D2260A1-6339-4765-B289-8994373CBCB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77066" y="2436164"/>
            <a:ext cx="3197623" cy="2571736"/>
          </a:xfrm>
        </p:spPr>
      </p:sp>
    </p:spTree>
    <p:extLst>
      <p:ext uri="{BB962C8B-B14F-4D97-AF65-F5344CB8AC3E}">
        <p14:creationId xmlns:p14="http://schemas.microsoft.com/office/powerpoint/2010/main" val="419557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6DA2E9-0AD3-4B40-858F-5163E943A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133" y="420413"/>
            <a:ext cx="8172452" cy="672663"/>
          </a:xfrm>
        </p:spPr>
        <p:txBody>
          <a:bodyPr/>
          <a:lstStyle/>
          <a:p>
            <a:r>
              <a:rPr lang="en-GB" dirty="0"/>
              <a:t>AMY TINKLER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C20F791-C760-488D-974F-247F9488EDC5}"/>
              </a:ext>
            </a:extLst>
          </p:cNvPr>
          <p:cNvGraphicFramePr>
            <a:graphicFrameLocks noGrp="1"/>
          </p:cNvGraphicFramePr>
          <p:nvPr>
            <p:ph type="pic" sz="quarter" idx="17"/>
          </p:nvPr>
        </p:nvGraphicFramePr>
        <p:xfrm>
          <a:off x="325904" y="1900238"/>
          <a:ext cx="5906730" cy="364358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953365">
                  <a:extLst>
                    <a:ext uri="{9D8B030D-6E8A-4147-A177-3AD203B41FA5}">
                      <a16:colId xmlns:a16="http://schemas.microsoft.com/office/drawing/2014/main" val="4050821072"/>
                    </a:ext>
                  </a:extLst>
                </a:gridCol>
                <a:gridCol w="2953365">
                  <a:extLst>
                    <a:ext uri="{9D8B030D-6E8A-4147-A177-3AD203B41FA5}">
                      <a16:colId xmlns:a16="http://schemas.microsoft.com/office/drawing/2014/main" val="3120543598"/>
                    </a:ext>
                  </a:extLst>
                </a:gridCol>
              </a:tblGrid>
              <a:tr h="910897">
                <a:tc>
                  <a:txBody>
                    <a:bodyPr/>
                    <a:lstStyle/>
                    <a:p>
                      <a:pPr algn="r"/>
                      <a:r>
                        <a:rPr lang="en-GB" sz="2400" dirty="0"/>
                        <a:t>Nationality:</a:t>
                      </a:r>
                    </a:p>
                  </a:txBody>
                  <a:tcPr marL="46388" marR="4638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46388" marR="463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73110954"/>
                  </a:ext>
                </a:extLst>
              </a:tr>
              <a:tr h="910897">
                <a:tc gridSpan="2">
                  <a:txBody>
                    <a:bodyPr/>
                    <a:lstStyle/>
                    <a:p>
                      <a:r>
                        <a:rPr lang="en-GB" sz="2400" dirty="0"/>
                        <a:t>1. </a:t>
                      </a:r>
                    </a:p>
                  </a:txBody>
                  <a:tcPr marL="46388" marR="46388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384905"/>
                  </a:ext>
                </a:extLst>
              </a:tr>
              <a:tr h="910897">
                <a:tc gridSpan="2">
                  <a:txBody>
                    <a:bodyPr/>
                    <a:lstStyle/>
                    <a:p>
                      <a:r>
                        <a:rPr lang="en-GB" sz="2400" dirty="0"/>
                        <a:t>2. </a:t>
                      </a:r>
                    </a:p>
                  </a:txBody>
                  <a:tcPr marL="46388" marR="46388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868329"/>
                  </a:ext>
                </a:extLst>
              </a:tr>
              <a:tr h="910897">
                <a:tc gridSpan="2">
                  <a:txBody>
                    <a:bodyPr/>
                    <a:lstStyle/>
                    <a:p>
                      <a:r>
                        <a:rPr lang="en-GB" sz="2400" dirty="0"/>
                        <a:t>3. </a:t>
                      </a:r>
                    </a:p>
                  </a:txBody>
                  <a:tcPr marL="46388" marR="46388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391161"/>
                  </a:ext>
                </a:extLst>
              </a:tr>
            </a:tbl>
          </a:graphicData>
        </a:graphic>
      </p:graphicFrame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D2260A1-6339-4765-B289-8994373CBCB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77066" y="2436164"/>
            <a:ext cx="3197623" cy="2571736"/>
          </a:xfrm>
        </p:spPr>
      </p:sp>
    </p:spTree>
    <p:extLst>
      <p:ext uri="{BB962C8B-B14F-4D97-AF65-F5344CB8AC3E}">
        <p14:creationId xmlns:p14="http://schemas.microsoft.com/office/powerpoint/2010/main" val="195519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3A02E640-7DB8-440D-AA08-87D2F11E4E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2878750" y="898671"/>
            <a:ext cx="4744922" cy="4260493"/>
          </a:xfrm>
        </p:spPr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24051" y="202882"/>
            <a:ext cx="8172452" cy="809298"/>
          </a:xfrm>
        </p:spPr>
        <p:txBody>
          <a:bodyPr>
            <a:normAutofit/>
          </a:bodyPr>
          <a:lstStyle/>
          <a:p>
            <a:r>
              <a:rPr lang="en-GB" dirty="0"/>
              <a:t>Who does it better?</a:t>
            </a:r>
            <a:endParaRPr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58B1C2-65AA-4E72-893D-A48CCC040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051" y="1245920"/>
            <a:ext cx="9056280" cy="1007610"/>
          </a:xfrm>
        </p:spPr>
        <p:txBody>
          <a:bodyPr>
            <a:normAutofit fontScale="92500"/>
          </a:bodyPr>
          <a:lstStyle/>
          <a:p>
            <a:r>
              <a:rPr lang="en-GB" sz="2400" dirty="0"/>
              <a:t>Take a picture of yourself doing one of our “Grown-ups vs Kids” exercises and pop your pictures on the slide below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4E21A6-1F93-4537-AC28-2E136DDB6F9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324187" y="2253531"/>
            <a:ext cx="3342233" cy="2775708"/>
          </a:xfrm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824E9F-893C-48A0-A593-C0EC252C445A}"/>
              </a:ext>
            </a:extLst>
          </p:cNvPr>
          <p:cNvSpPr txBox="1"/>
          <p:nvPr/>
        </p:nvSpPr>
        <p:spPr>
          <a:xfrm>
            <a:off x="129093" y="5978009"/>
            <a:ext cx="8765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Follow us on social media to find our Grown-ups vs Kids Challenges</a:t>
            </a:r>
          </a:p>
        </p:txBody>
      </p:sp>
      <p:pic>
        <p:nvPicPr>
          <p:cNvPr id="8" name="Picture 7" descr="A drawing of a face&#10;&#10;Description automatically generated">
            <a:extLst>
              <a:ext uri="{FF2B5EF4-FFF2-40B4-BE49-F238E27FC236}">
                <a16:creationId xmlns:a16="http://schemas.microsoft.com/office/drawing/2014/main" id="{4672D7A1-693A-4364-A155-E68ECC2B74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4"/>
          <a:stretch/>
        </p:blipFill>
        <p:spPr>
          <a:xfrm>
            <a:off x="8151559" y="5796251"/>
            <a:ext cx="1108055" cy="55109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E98DE68-A05E-424A-A46A-2694D2BDC8E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18664" y="2253530"/>
            <a:ext cx="3491613" cy="2775709"/>
          </a:xfrm>
        </p:spPr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982F7961-39C3-4B4A-86EB-2C751B2EEC5E}"/>
              </a:ext>
            </a:extLst>
          </p:cNvPr>
          <p:cNvSpPr txBox="1">
            <a:spLocks/>
          </p:cNvSpPr>
          <p:nvPr/>
        </p:nvSpPr>
        <p:spPr>
          <a:xfrm>
            <a:off x="1018663" y="5090698"/>
            <a:ext cx="3491613" cy="521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/>
              <a:t>Kid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D65604E0-5F8F-465E-9E2A-B0B38F82E33A}"/>
              </a:ext>
            </a:extLst>
          </p:cNvPr>
          <p:cNvSpPr txBox="1">
            <a:spLocks/>
          </p:cNvSpPr>
          <p:nvPr/>
        </p:nvSpPr>
        <p:spPr>
          <a:xfrm>
            <a:off x="5324187" y="5090698"/>
            <a:ext cx="3342233" cy="521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/>
              <a:t>Grown Up</a:t>
            </a:r>
          </a:p>
        </p:txBody>
      </p:sp>
    </p:spTree>
    <p:extLst>
      <p:ext uri="{BB962C8B-B14F-4D97-AF65-F5344CB8AC3E}">
        <p14:creationId xmlns:p14="http://schemas.microsoft.com/office/powerpoint/2010/main" val="335330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87416" y="181307"/>
            <a:ext cx="8172452" cy="783018"/>
          </a:xfrm>
        </p:spPr>
        <p:txBody>
          <a:bodyPr/>
          <a:lstStyle/>
          <a:p>
            <a:r>
              <a:rPr lang="en-US" b="1" dirty="0"/>
              <a:t>Wordsearch Fun – Level 1</a:t>
            </a:r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1294083-D084-405A-AD5D-C575F0795E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671731"/>
              </p:ext>
            </p:extLst>
          </p:nvPr>
        </p:nvGraphicFramePr>
        <p:xfrm>
          <a:off x="243553" y="1261241"/>
          <a:ext cx="5808592" cy="4761184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363037">
                  <a:extLst>
                    <a:ext uri="{9D8B030D-6E8A-4147-A177-3AD203B41FA5}">
                      <a16:colId xmlns:a16="http://schemas.microsoft.com/office/drawing/2014/main" val="4665578"/>
                    </a:ext>
                  </a:extLst>
                </a:gridCol>
                <a:gridCol w="363037">
                  <a:extLst>
                    <a:ext uri="{9D8B030D-6E8A-4147-A177-3AD203B41FA5}">
                      <a16:colId xmlns:a16="http://schemas.microsoft.com/office/drawing/2014/main" val="805514248"/>
                    </a:ext>
                  </a:extLst>
                </a:gridCol>
                <a:gridCol w="363037">
                  <a:extLst>
                    <a:ext uri="{9D8B030D-6E8A-4147-A177-3AD203B41FA5}">
                      <a16:colId xmlns:a16="http://schemas.microsoft.com/office/drawing/2014/main" val="404271137"/>
                    </a:ext>
                  </a:extLst>
                </a:gridCol>
                <a:gridCol w="363037">
                  <a:extLst>
                    <a:ext uri="{9D8B030D-6E8A-4147-A177-3AD203B41FA5}">
                      <a16:colId xmlns:a16="http://schemas.microsoft.com/office/drawing/2014/main" val="1943333570"/>
                    </a:ext>
                  </a:extLst>
                </a:gridCol>
                <a:gridCol w="363037">
                  <a:extLst>
                    <a:ext uri="{9D8B030D-6E8A-4147-A177-3AD203B41FA5}">
                      <a16:colId xmlns:a16="http://schemas.microsoft.com/office/drawing/2014/main" val="2668523163"/>
                    </a:ext>
                  </a:extLst>
                </a:gridCol>
                <a:gridCol w="363037">
                  <a:extLst>
                    <a:ext uri="{9D8B030D-6E8A-4147-A177-3AD203B41FA5}">
                      <a16:colId xmlns:a16="http://schemas.microsoft.com/office/drawing/2014/main" val="2048402680"/>
                    </a:ext>
                  </a:extLst>
                </a:gridCol>
                <a:gridCol w="363037">
                  <a:extLst>
                    <a:ext uri="{9D8B030D-6E8A-4147-A177-3AD203B41FA5}">
                      <a16:colId xmlns:a16="http://schemas.microsoft.com/office/drawing/2014/main" val="952839919"/>
                    </a:ext>
                  </a:extLst>
                </a:gridCol>
                <a:gridCol w="363037">
                  <a:extLst>
                    <a:ext uri="{9D8B030D-6E8A-4147-A177-3AD203B41FA5}">
                      <a16:colId xmlns:a16="http://schemas.microsoft.com/office/drawing/2014/main" val="3606973348"/>
                    </a:ext>
                  </a:extLst>
                </a:gridCol>
                <a:gridCol w="363037">
                  <a:extLst>
                    <a:ext uri="{9D8B030D-6E8A-4147-A177-3AD203B41FA5}">
                      <a16:colId xmlns:a16="http://schemas.microsoft.com/office/drawing/2014/main" val="1725895050"/>
                    </a:ext>
                  </a:extLst>
                </a:gridCol>
                <a:gridCol w="363037">
                  <a:extLst>
                    <a:ext uri="{9D8B030D-6E8A-4147-A177-3AD203B41FA5}">
                      <a16:colId xmlns:a16="http://schemas.microsoft.com/office/drawing/2014/main" val="975433821"/>
                    </a:ext>
                  </a:extLst>
                </a:gridCol>
                <a:gridCol w="363037">
                  <a:extLst>
                    <a:ext uri="{9D8B030D-6E8A-4147-A177-3AD203B41FA5}">
                      <a16:colId xmlns:a16="http://schemas.microsoft.com/office/drawing/2014/main" val="3085940199"/>
                    </a:ext>
                  </a:extLst>
                </a:gridCol>
                <a:gridCol w="363037">
                  <a:extLst>
                    <a:ext uri="{9D8B030D-6E8A-4147-A177-3AD203B41FA5}">
                      <a16:colId xmlns:a16="http://schemas.microsoft.com/office/drawing/2014/main" val="655403816"/>
                    </a:ext>
                  </a:extLst>
                </a:gridCol>
                <a:gridCol w="363037">
                  <a:extLst>
                    <a:ext uri="{9D8B030D-6E8A-4147-A177-3AD203B41FA5}">
                      <a16:colId xmlns:a16="http://schemas.microsoft.com/office/drawing/2014/main" val="4000560012"/>
                    </a:ext>
                  </a:extLst>
                </a:gridCol>
                <a:gridCol w="363037">
                  <a:extLst>
                    <a:ext uri="{9D8B030D-6E8A-4147-A177-3AD203B41FA5}">
                      <a16:colId xmlns:a16="http://schemas.microsoft.com/office/drawing/2014/main" val="393249284"/>
                    </a:ext>
                  </a:extLst>
                </a:gridCol>
                <a:gridCol w="363037">
                  <a:extLst>
                    <a:ext uri="{9D8B030D-6E8A-4147-A177-3AD203B41FA5}">
                      <a16:colId xmlns:a16="http://schemas.microsoft.com/office/drawing/2014/main" val="2872553857"/>
                    </a:ext>
                  </a:extLst>
                </a:gridCol>
                <a:gridCol w="363037">
                  <a:extLst>
                    <a:ext uri="{9D8B030D-6E8A-4147-A177-3AD203B41FA5}">
                      <a16:colId xmlns:a16="http://schemas.microsoft.com/office/drawing/2014/main" val="3969123475"/>
                    </a:ext>
                  </a:extLst>
                </a:gridCol>
              </a:tblGrid>
              <a:tr h="29757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O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W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C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F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F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V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G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B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H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J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I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D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Z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extLst>
                  <a:ext uri="{0D108BD9-81ED-4DB2-BD59-A6C34878D82A}">
                    <a16:rowId xmlns:a16="http://schemas.microsoft.com/office/drawing/2014/main" val="4072125164"/>
                  </a:ext>
                </a:extLst>
              </a:tr>
              <a:tr h="29757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M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J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B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T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B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T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J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D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L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R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extLst>
                  <a:ext uri="{0D108BD9-81ED-4DB2-BD59-A6C34878D82A}">
                    <a16:rowId xmlns:a16="http://schemas.microsoft.com/office/drawing/2014/main" val="686285052"/>
                  </a:ext>
                </a:extLst>
              </a:tr>
              <a:tr h="29757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H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F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G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Z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U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B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I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C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D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Y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N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extLst>
                  <a:ext uri="{0D108BD9-81ED-4DB2-BD59-A6C34878D82A}">
                    <a16:rowId xmlns:a16="http://schemas.microsoft.com/office/drawing/2014/main" val="3418386119"/>
                  </a:ext>
                </a:extLst>
              </a:tr>
              <a:tr h="29757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T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L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K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V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R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G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P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R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W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H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B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W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M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extLst>
                  <a:ext uri="{0D108BD9-81ED-4DB2-BD59-A6C34878D82A}">
                    <a16:rowId xmlns:a16="http://schemas.microsoft.com/office/drawing/2014/main" val="3617935938"/>
                  </a:ext>
                </a:extLst>
              </a:tr>
              <a:tr h="29757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O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B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I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P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L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I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T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Y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M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H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V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T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extLst>
                  <a:ext uri="{0D108BD9-81ED-4DB2-BD59-A6C34878D82A}">
                    <a16:rowId xmlns:a16="http://schemas.microsoft.com/office/drawing/2014/main" val="4061601190"/>
                  </a:ext>
                </a:extLst>
              </a:tr>
              <a:tr h="29757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X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O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J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C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Q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J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Q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D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O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O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G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F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O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Z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N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extLst>
                  <a:ext uri="{0D108BD9-81ED-4DB2-BD59-A6C34878D82A}">
                    <a16:rowId xmlns:a16="http://schemas.microsoft.com/office/drawing/2014/main" val="3333697830"/>
                  </a:ext>
                </a:extLst>
              </a:tr>
              <a:tr h="29757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L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R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N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B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M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T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G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B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Q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C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W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Y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extLst>
                  <a:ext uri="{0D108BD9-81ED-4DB2-BD59-A6C34878D82A}">
                    <a16:rowId xmlns:a16="http://schemas.microsoft.com/office/drawing/2014/main" val="168067323"/>
                  </a:ext>
                </a:extLst>
              </a:tr>
              <a:tr h="29757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G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R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K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O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F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I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U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T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F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R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I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U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extLst>
                  <a:ext uri="{0D108BD9-81ED-4DB2-BD59-A6C34878D82A}">
                    <a16:rowId xmlns:a16="http://schemas.microsoft.com/office/drawing/2014/main" val="3657645565"/>
                  </a:ext>
                </a:extLst>
              </a:tr>
              <a:tr h="29757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O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B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G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Y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C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L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B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D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G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Y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T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Q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H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extLst>
                  <a:ext uri="{0D108BD9-81ED-4DB2-BD59-A6C34878D82A}">
                    <a16:rowId xmlns:a16="http://schemas.microsoft.com/office/drawing/2014/main" val="1259469713"/>
                  </a:ext>
                </a:extLst>
              </a:tr>
              <a:tr h="29757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K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Y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V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U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L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T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P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I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Y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R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O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L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L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P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I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extLst>
                  <a:ext uri="{0D108BD9-81ED-4DB2-BD59-A6C34878D82A}">
                    <a16:rowId xmlns:a16="http://schemas.microsoft.com/office/drawing/2014/main" val="2292964516"/>
                  </a:ext>
                </a:extLst>
              </a:tr>
              <a:tr h="29757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J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W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R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R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Z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U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N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Z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F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H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I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V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W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extLst>
                  <a:ext uri="{0D108BD9-81ED-4DB2-BD59-A6C34878D82A}">
                    <a16:rowId xmlns:a16="http://schemas.microsoft.com/office/drawing/2014/main" val="3157319954"/>
                  </a:ext>
                </a:extLst>
              </a:tr>
              <a:tr h="29757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I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B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C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M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C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G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F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U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C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B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X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C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M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extLst>
                  <a:ext uri="{0D108BD9-81ED-4DB2-BD59-A6C34878D82A}">
                    <a16:rowId xmlns:a16="http://schemas.microsoft.com/office/drawing/2014/main" val="3312561104"/>
                  </a:ext>
                </a:extLst>
              </a:tr>
              <a:tr h="29757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U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R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B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H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L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D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K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X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K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P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K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I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X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extLst>
                  <a:ext uri="{0D108BD9-81ED-4DB2-BD59-A6C34878D82A}">
                    <a16:rowId xmlns:a16="http://schemas.microsoft.com/office/drawing/2014/main" val="1653336261"/>
                  </a:ext>
                </a:extLst>
              </a:tr>
              <a:tr h="29757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G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N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F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O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J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B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L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X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T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R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U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L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B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T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extLst>
                  <a:ext uri="{0D108BD9-81ED-4DB2-BD59-A6C34878D82A}">
                    <a16:rowId xmlns:a16="http://schemas.microsoft.com/office/drawing/2014/main" val="3031798703"/>
                  </a:ext>
                </a:extLst>
              </a:tr>
              <a:tr h="29757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Z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R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V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Z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N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D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P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I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P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extLst>
                  <a:ext uri="{0D108BD9-81ED-4DB2-BD59-A6C34878D82A}">
                    <a16:rowId xmlns:a16="http://schemas.microsoft.com/office/drawing/2014/main" val="3222071650"/>
                  </a:ext>
                </a:extLst>
              </a:tr>
              <a:tr h="29757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L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Y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F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J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G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F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T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J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R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M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X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H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W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O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i="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O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007" marR="6007" marT="6007" marB="0" anchor="ctr"/>
                </a:tc>
                <a:extLst>
                  <a:ext uri="{0D108BD9-81ED-4DB2-BD59-A6C34878D82A}">
                    <a16:rowId xmlns:a16="http://schemas.microsoft.com/office/drawing/2014/main" val="408641604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EC7B1F0-180D-4EDC-9AFC-20292758A3F6}"/>
              </a:ext>
            </a:extLst>
          </p:cNvPr>
          <p:cNvSpPr txBox="1"/>
          <p:nvPr/>
        </p:nvSpPr>
        <p:spPr>
          <a:xfrm>
            <a:off x="6567464" y="1933673"/>
            <a:ext cx="2333297" cy="2392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SPLITS</a:t>
            </a:r>
          </a:p>
          <a:p>
            <a:r>
              <a:rPr lang="en-GB" dirty="0"/>
              <a:t>TUCK</a:t>
            </a:r>
          </a:p>
          <a:p>
            <a:r>
              <a:rPr lang="en-GB" dirty="0"/>
              <a:t>BEAM</a:t>
            </a:r>
          </a:p>
          <a:p>
            <a:r>
              <a:rPr lang="en-GB" dirty="0"/>
              <a:t>BRIDGE</a:t>
            </a:r>
          </a:p>
          <a:p>
            <a:r>
              <a:rPr lang="en-GB" dirty="0"/>
              <a:t>ROLL</a:t>
            </a:r>
          </a:p>
          <a:p>
            <a:r>
              <a:rPr lang="en-GB" dirty="0"/>
              <a:t>CAT LEAP</a:t>
            </a:r>
          </a:p>
          <a:p>
            <a:r>
              <a:rPr lang="en-GB" dirty="0"/>
              <a:t>BARS</a:t>
            </a:r>
          </a:p>
          <a:p>
            <a:r>
              <a:rPr lang="en-GB" dirty="0"/>
              <a:t>FLOOR</a:t>
            </a:r>
          </a:p>
          <a:p>
            <a:r>
              <a:rPr lang="en-GB" dirty="0"/>
              <a:t>VAULT</a:t>
            </a:r>
          </a:p>
          <a:p>
            <a:r>
              <a:rPr lang="en-GB" dirty="0"/>
              <a:t>DISH</a:t>
            </a:r>
          </a:p>
          <a:p>
            <a:r>
              <a:rPr lang="en-GB" dirty="0"/>
              <a:t>ARCH</a:t>
            </a:r>
          </a:p>
          <a:p>
            <a:r>
              <a:rPr lang="en-GB" dirty="0"/>
              <a:t>STAR</a:t>
            </a:r>
          </a:p>
        </p:txBody>
      </p:sp>
      <p:pic>
        <p:nvPicPr>
          <p:cNvPr id="16" name="Picture 15" descr="A close up of a toy&#10;&#10;Description automatically generated">
            <a:extLst>
              <a:ext uri="{FF2B5EF4-FFF2-40B4-BE49-F238E27FC236}">
                <a16:creationId xmlns:a16="http://schemas.microsoft.com/office/drawing/2014/main" id="{2EFC8072-35A7-4076-A9C4-0685936B9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929" y="4614658"/>
            <a:ext cx="1705664" cy="128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87416" y="0"/>
            <a:ext cx="8172452" cy="783018"/>
          </a:xfrm>
        </p:spPr>
        <p:txBody>
          <a:bodyPr/>
          <a:lstStyle/>
          <a:p>
            <a:r>
              <a:rPr lang="en-US" b="1" dirty="0"/>
              <a:t>Crossword – Level 1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C620F5-5CE7-43CA-BC01-7D6547BC8FD7}"/>
              </a:ext>
            </a:extLst>
          </p:cNvPr>
          <p:cNvSpPr/>
          <p:nvPr/>
        </p:nvSpPr>
        <p:spPr>
          <a:xfrm>
            <a:off x="89338" y="981080"/>
            <a:ext cx="3625250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>
              <a:spcAft>
                <a:spcPts val="600"/>
              </a:spcAft>
              <a:tabLst>
                <a:tab pos="363538" algn="l"/>
              </a:tabLst>
            </a:pPr>
            <a:r>
              <a:rPr lang="en-GB" sz="1600" b="1" dirty="0"/>
              <a:t>ACROSS</a:t>
            </a:r>
            <a:r>
              <a:rPr lang="en-GB" sz="1600" dirty="0"/>
              <a:t>:</a:t>
            </a:r>
          </a:p>
          <a:p>
            <a:pPr marL="363538" indent="-363538">
              <a:spcAft>
                <a:spcPts val="600"/>
              </a:spcAft>
              <a:tabLst>
                <a:tab pos="363538" algn="l"/>
              </a:tabLst>
            </a:pPr>
            <a:r>
              <a:rPr lang="en-GB" sz="1600" dirty="0"/>
              <a:t>2. 	The apparatus for swinging on</a:t>
            </a:r>
          </a:p>
          <a:p>
            <a:pPr marL="363538" indent="-363538">
              <a:spcAft>
                <a:spcPts val="600"/>
              </a:spcAft>
              <a:tabLst>
                <a:tab pos="363538" algn="l"/>
              </a:tabLst>
            </a:pPr>
            <a:r>
              <a:rPr lang="en-GB" sz="1600" dirty="0"/>
              <a:t>4. 	A balance where your hands and head make a triangle</a:t>
            </a:r>
          </a:p>
          <a:p>
            <a:pPr marL="363538" indent="-363538">
              <a:spcAft>
                <a:spcPts val="600"/>
              </a:spcAft>
              <a:tabLst>
                <a:tab pos="363538" algn="l"/>
              </a:tabLst>
            </a:pPr>
            <a:r>
              <a:rPr lang="en-GB" sz="1600" dirty="0"/>
              <a:t>6. 	The shape we roll in</a:t>
            </a:r>
          </a:p>
          <a:p>
            <a:pPr marL="363538" indent="-363538">
              <a:spcAft>
                <a:spcPts val="600"/>
              </a:spcAft>
              <a:tabLst>
                <a:tab pos="363538" algn="l"/>
              </a:tabLst>
            </a:pPr>
            <a:r>
              <a:rPr lang="en-GB" sz="1600" dirty="0"/>
              <a:t>7. 	Basic floor skill, backwards and forwards</a:t>
            </a:r>
          </a:p>
          <a:p>
            <a:pPr marL="363538" indent="-363538">
              <a:spcAft>
                <a:spcPts val="600"/>
              </a:spcAft>
              <a:tabLst>
                <a:tab pos="363538" algn="l"/>
              </a:tabLst>
            </a:pPr>
            <a:r>
              <a:rPr lang="en-GB" sz="1600" dirty="0"/>
              <a:t>8. 	The shape we practice holding on our backs on the floor</a:t>
            </a:r>
          </a:p>
          <a:p>
            <a:pPr marL="363538" indent="-363538">
              <a:spcAft>
                <a:spcPts val="600"/>
              </a:spcAft>
              <a:tabLst>
                <a:tab pos="363538" algn="l"/>
              </a:tabLst>
            </a:pPr>
            <a:r>
              <a:rPr lang="en-GB" sz="1600" b="1" dirty="0"/>
              <a:t>DOWN</a:t>
            </a:r>
            <a:r>
              <a:rPr lang="en-GB" sz="1600" dirty="0"/>
              <a:t>:</a:t>
            </a:r>
          </a:p>
          <a:p>
            <a:pPr marL="363538" indent="-363538">
              <a:spcAft>
                <a:spcPts val="600"/>
              </a:spcAft>
              <a:tabLst>
                <a:tab pos="363538" algn="l"/>
              </a:tabLst>
            </a:pPr>
            <a:r>
              <a:rPr lang="en-GB" sz="1600" dirty="0"/>
              <a:t>1. 	Upside down, balancing on your hands</a:t>
            </a:r>
          </a:p>
          <a:p>
            <a:pPr marL="363538" indent="-363538">
              <a:spcAft>
                <a:spcPts val="600"/>
              </a:spcAft>
              <a:tabLst>
                <a:tab pos="363538" algn="l"/>
              </a:tabLst>
            </a:pPr>
            <a:r>
              <a:rPr lang="en-GB" sz="1600" dirty="0"/>
              <a:t>3. 	Sitting with straight legs together</a:t>
            </a:r>
          </a:p>
          <a:p>
            <a:pPr marL="363538" indent="-363538">
              <a:spcAft>
                <a:spcPts val="600"/>
              </a:spcAft>
              <a:tabLst>
                <a:tab pos="363538" algn="l"/>
              </a:tabLst>
            </a:pPr>
            <a:r>
              <a:rPr lang="en-GB" sz="1600" dirty="0"/>
              <a:t>5. 	Jump with straight legs out towards your ears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8DDCB28D-29BC-447D-98FD-2A4AFD40DC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282970"/>
              </p:ext>
            </p:extLst>
          </p:nvPr>
        </p:nvGraphicFramePr>
        <p:xfrm>
          <a:off x="3802723" y="1213541"/>
          <a:ext cx="5903996" cy="475188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1714">
                  <a:extLst>
                    <a:ext uri="{9D8B030D-6E8A-4147-A177-3AD203B41FA5}">
                      <a16:colId xmlns:a16="http://schemas.microsoft.com/office/drawing/2014/main" val="3229861552"/>
                    </a:ext>
                  </a:extLst>
                </a:gridCol>
                <a:gridCol w="421714">
                  <a:extLst>
                    <a:ext uri="{9D8B030D-6E8A-4147-A177-3AD203B41FA5}">
                      <a16:colId xmlns:a16="http://schemas.microsoft.com/office/drawing/2014/main" val="3687899721"/>
                    </a:ext>
                  </a:extLst>
                </a:gridCol>
                <a:gridCol w="421714">
                  <a:extLst>
                    <a:ext uri="{9D8B030D-6E8A-4147-A177-3AD203B41FA5}">
                      <a16:colId xmlns:a16="http://schemas.microsoft.com/office/drawing/2014/main" val="1092708020"/>
                    </a:ext>
                  </a:extLst>
                </a:gridCol>
                <a:gridCol w="421714">
                  <a:extLst>
                    <a:ext uri="{9D8B030D-6E8A-4147-A177-3AD203B41FA5}">
                      <a16:colId xmlns:a16="http://schemas.microsoft.com/office/drawing/2014/main" val="2641889660"/>
                    </a:ext>
                  </a:extLst>
                </a:gridCol>
                <a:gridCol w="421714">
                  <a:extLst>
                    <a:ext uri="{9D8B030D-6E8A-4147-A177-3AD203B41FA5}">
                      <a16:colId xmlns:a16="http://schemas.microsoft.com/office/drawing/2014/main" val="1172543739"/>
                    </a:ext>
                  </a:extLst>
                </a:gridCol>
                <a:gridCol w="421714">
                  <a:extLst>
                    <a:ext uri="{9D8B030D-6E8A-4147-A177-3AD203B41FA5}">
                      <a16:colId xmlns:a16="http://schemas.microsoft.com/office/drawing/2014/main" val="1092708710"/>
                    </a:ext>
                  </a:extLst>
                </a:gridCol>
                <a:gridCol w="421714">
                  <a:extLst>
                    <a:ext uri="{9D8B030D-6E8A-4147-A177-3AD203B41FA5}">
                      <a16:colId xmlns:a16="http://schemas.microsoft.com/office/drawing/2014/main" val="1931316448"/>
                    </a:ext>
                  </a:extLst>
                </a:gridCol>
                <a:gridCol w="421714">
                  <a:extLst>
                    <a:ext uri="{9D8B030D-6E8A-4147-A177-3AD203B41FA5}">
                      <a16:colId xmlns:a16="http://schemas.microsoft.com/office/drawing/2014/main" val="1160594945"/>
                    </a:ext>
                  </a:extLst>
                </a:gridCol>
                <a:gridCol w="421714">
                  <a:extLst>
                    <a:ext uri="{9D8B030D-6E8A-4147-A177-3AD203B41FA5}">
                      <a16:colId xmlns:a16="http://schemas.microsoft.com/office/drawing/2014/main" val="4268393903"/>
                    </a:ext>
                  </a:extLst>
                </a:gridCol>
                <a:gridCol w="421714">
                  <a:extLst>
                    <a:ext uri="{9D8B030D-6E8A-4147-A177-3AD203B41FA5}">
                      <a16:colId xmlns:a16="http://schemas.microsoft.com/office/drawing/2014/main" val="225324817"/>
                    </a:ext>
                  </a:extLst>
                </a:gridCol>
                <a:gridCol w="421714">
                  <a:extLst>
                    <a:ext uri="{9D8B030D-6E8A-4147-A177-3AD203B41FA5}">
                      <a16:colId xmlns:a16="http://schemas.microsoft.com/office/drawing/2014/main" val="1521932362"/>
                    </a:ext>
                  </a:extLst>
                </a:gridCol>
                <a:gridCol w="421714">
                  <a:extLst>
                    <a:ext uri="{9D8B030D-6E8A-4147-A177-3AD203B41FA5}">
                      <a16:colId xmlns:a16="http://schemas.microsoft.com/office/drawing/2014/main" val="2210398014"/>
                    </a:ext>
                  </a:extLst>
                </a:gridCol>
                <a:gridCol w="421714">
                  <a:extLst>
                    <a:ext uri="{9D8B030D-6E8A-4147-A177-3AD203B41FA5}">
                      <a16:colId xmlns:a16="http://schemas.microsoft.com/office/drawing/2014/main" val="3519710665"/>
                    </a:ext>
                  </a:extLst>
                </a:gridCol>
                <a:gridCol w="421714">
                  <a:extLst>
                    <a:ext uri="{9D8B030D-6E8A-4147-A177-3AD203B41FA5}">
                      <a16:colId xmlns:a16="http://schemas.microsoft.com/office/drawing/2014/main" val="3455307753"/>
                    </a:ext>
                  </a:extLst>
                </a:gridCol>
              </a:tblGrid>
              <a:tr h="362769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2435573"/>
                  </a:ext>
                </a:extLst>
              </a:tr>
              <a:tr h="36276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3275889"/>
                  </a:ext>
                </a:extLst>
              </a:tr>
              <a:tr h="36276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053811"/>
                  </a:ext>
                </a:extLst>
              </a:tr>
              <a:tr h="36276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5272904"/>
                  </a:ext>
                </a:extLst>
              </a:tr>
              <a:tr h="36276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570949"/>
                  </a:ext>
                </a:extLst>
              </a:tr>
              <a:tr h="36276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0036913"/>
                  </a:ext>
                </a:extLst>
              </a:tr>
              <a:tr h="36276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0455714"/>
                  </a:ext>
                </a:extLst>
              </a:tr>
              <a:tr h="36276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0962637"/>
                  </a:ext>
                </a:extLst>
              </a:tr>
              <a:tr h="36276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2900203"/>
                  </a:ext>
                </a:extLst>
              </a:tr>
              <a:tr h="36276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299329"/>
                  </a:ext>
                </a:extLst>
              </a:tr>
              <a:tr h="36276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348427"/>
                  </a:ext>
                </a:extLst>
              </a:tr>
              <a:tr h="36276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8352362"/>
                  </a:ext>
                </a:extLst>
              </a:tr>
              <a:tr h="36276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409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48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87416" y="0"/>
            <a:ext cx="8172452" cy="783018"/>
          </a:xfrm>
        </p:spPr>
        <p:txBody>
          <a:bodyPr/>
          <a:lstStyle/>
          <a:p>
            <a:r>
              <a:rPr lang="en-US" b="1" dirty="0"/>
              <a:t>Maze Fun</a:t>
            </a:r>
            <a:endParaRPr lang="en-US" dirty="0"/>
          </a:p>
        </p:txBody>
      </p:sp>
      <p:pic>
        <p:nvPicPr>
          <p:cNvPr id="4" name="Picture 3" descr="A picture containing holding&#10;&#10;Description automatically generated">
            <a:extLst>
              <a:ext uri="{FF2B5EF4-FFF2-40B4-BE49-F238E27FC236}">
                <a16:creationId xmlns:a16="http://schemas.microsoft.com/office/drawing/2014/main" id="{A6A7F498-C43A-475E-B551-F919441E5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14" y="1966947"/>
            <a:ext cx="4321886" cy="4321886"/>
          </a:xfrm>
          <a:prstGeom prst="rect">
            <a:avLst/>
          </a:prstGeom>
        </p:spPr>
      </p:pic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8F1C1CF9-43F9-4C6D-9E0A-13BB8C90A2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03" r="67509" b="33333"/>
          <a:stretch/>
        </p:blipFill>
        <p:spPr>
          <a:xfrm>
            <a:off x="5079125" y="2473631"/>
            <a:ext cx="2228193" cy="2301766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300C523-577F-43D7-971A-4786D2AC59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341" y="506684"/>
            <a:ext cx="1243505" cy="14602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950D8B1-E0A8-400E-9728-B6EABEDDD35D}"/>
              </a:ext>
            </a:extLst>
          </p:cNvPr>
          <p:cNvSpPr txBox="1"/>
          <p:nvPr/>
        </p:nvSpPr>
        <p:spPr>
          <a:xfrm>
            <a:off x="6030274" y="462071"/>
            <a:ext cx="36707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Help Aiden find his way to the Parallel Bars for his first apparatus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8392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0243DF0-8CF2-4C9F-876A-5A0375258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030" y="136635"/>
            <a:ext cx="8172452" cy="662152"/>
          </a:xfrm>
        </p:spPr>
        <p:txBody>
          <a:bodyPr/>
          <a:lstStyle/>
          <a:p>
            <a:r>
              <a:rPr lang="en-GB" dirty="0"/>
              <a:t>Colouring challenge!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2BB95CA-7186-4307-93DA-72CD35986A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6" r="22752"/>
          <a:stretch/>
        </p:blipFill>
        <p:spPr>
          <a:xfrm>
            <a:off x="403030" y="970288"/>
            <a:ext cx="3959650" cy="5606342"/>
          </a:xfrm>
          <a:prstGeom prst="rect">
            <a:avLst/>
          </a:prstGeom>
        </p:spPr>
      </p:pic>
      <p:pic>
        <p:nvPicPr>
          <p:cNvPr id="9" name="Picture 8" descr="A drawing of a person&#10;&#10;Description automatically generated">
            <a:extLst>
              <a:ext uri="{FF2B5EF4-FFF2-40B4-BE49-F238E27FC236}">
                <a16:creationId xmlns:a16="http://schemas.microsoft.com/office/drawing/2014/main" id="{B0537A0D-F405-47BB-8532-9DBB15E992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2" t="7863" r="26839" b="18642"/>
          <a:stretch/>
        </p:blipFill>
        <p:spPr>
          <a:xfrm>
            <a:off x="4263528" y="1421177"/>
            <a:ext cx="5563324" cy="370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5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87416" y="181307"/>
            <a:ext cx="8172452" cy="783018"/>
          </a:xfrm>
        </p:spPr>
        <p:txBody>
          <a:bodyPr/>
          <a:lstStyle/>
          <a:p>
            <a:r>
              <a:rPr lang="en-US" b="1" dirty="0"/>
              <a:t>Wordsearch Fun – Level 2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D3C4F4E-36AE-4643-8EB3-00E6EFFCC8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905040"/>
              </p:ext>
            </p:extLst>
          </p:nvPr>
        </p:nvGraphicFramePr>
        <p:xfrm>
          <a:off x="287416" y="1156138"/>
          <a:ext cx="5556340" cy="520076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277817">
                  <a:extLst>
                    <a:ext uri="{9D8B030D-6E8A-4147-A177-3AD203B41FA5}">
                      <a16:colId xmlns:a16="http://schemas.microsoft.com/office/drawing/2014/main" val="1014998324"/>
                    </a:ext>
                  </a:extLst>
                </a:gridCol>
                <a:gridCol w="277817">
                  <a:extLst>
                    <a:ext uri="{9D8B030D-6E8A-4147-A177-3AD203B41FA5}">
                      <a16:colId xmlns:a16="http://schemas.microsoft.com/office/drawing/2014/main" val="550686696"/>
                    </a:ext>
                  </a:extLst>
                </a:gridCol>
                <a:gridCol w="277817">
                  <a:extLst>
                    <a:ext uri="{9D8B030D-6E8A-4147-A177-3AD203B41FA5}">
                      <a16:colId xmlns:a16="http://schemas.microsoft.com/office/drawing/2014/main" val="3238800537"/>
                    </a:ext>
                  </a:extLst>
                </a:gridCol>
                <a:gridCol w="277817">
                  <a:extLst>
                    <a:ext uri="{9D8B030D-6E8A-4147-A177-3AD203B41FA5}">
                      <a16:colId xmlns:a16="http://schemas.microsoft.com/office/drawing/2014/main" val="2036859046"/>
                    </a:ext>
                  </a:extLst>
                </a:gridCol>
                <a:gridCol w="277817">
                  <a:extLst>
                    <a:ext uri="{9D8B030D-6E8A-4147-A177-3AD203B41FA5}">
                      <a16:colId xmlns:a16="http://schemas.microsoft.com/office/drawing/2014/main" val="3363735529"/>
                    </a:ext>
                  </a:extLst>
                </a:gridCol>
                <a:gridCol w="277817">
                  <a:extLst>
                    <a:ext uri="{9D8B030D-6E8A-4147-A177-3AD203B41FA5}">
                      <a16:colId xmlns:a16="http://schemas.microsoft.com/office/drawing/2014/main" val="4207510615"/>
                    </a:ext>
                  </a:extLst>
                </a:gridCol>
                <a:gridCol w="277817">
                  <a:extLst>
                    <a:ext uri="{9D8B030D-6E8A-4147-A177-3AD203B41FA5}">
                      <a16:colId xmlns:a16="http://schemas.microsoft.com/office/drawing/2014/main" val="1553817158"/>
                    </a:ext>
                  </a:extLst>
                </a:gridCol>
                <a:gridCol w="277817">
                  <a:extLst>
                    <a:ext uri="{9D8B030D-6E8A-4147-A177-3AD203B41FA5}">
                      <a16:colId xmlns:a16="http://schemas.microsoft.com/office/drawing/2014/main" val="799144882"/>
                    </a:ext>
                  </a:extLst>
                </a:gridCol>
                <a:gridCol w="277817">
                  <a:extLst>
                    <a:ext uri="{9D8B030D-6E8A-4147-A177-3AD203B41FA5}">
                      <a16:colId xmlns:a16="http://schemas.microsoft.com/office/drawing/2014/main" val="3989799992"/>
                    </a:ext>
                  </a:extLst>
                </a:gridCol>
                <a:gridCol w="277817">
                  <a:extLst>
                    <a:ext uri="{9D8B030D-6E8A-4147-A177-3AD203B41FA5}">
                      <a16:colId xmlns:a16="http://schemas.microsoft.com/office/drawing/2014/main" val="3444092974"/>
                    </a:ext>
                  </a:extLst>
                </a:gridCol>
                <a:gridCol w="277817">
                  <a:extLst>
                    <a:ext uri="{9D8B030D-6E8A-4147-A177-3AD203B41FA5}">
                      <a16:colId xmlns:a16="http://schemas.microsoft.com/office/drawing/2014/main" val="750066100"/>
                    </a:ext>
                  </a:extLst>
                </a:gridCol>
                <a:gridCol w="277817">
                  <a:extLst>
                    <a:ext uri="{9D8B030D-6E8A-4147-A177-3AD203B41FA5}">
                      <a16:colId xmlns:a16="http://schemas.microsoft.com/office/drawing/2014/main" val="2701923794"/>
                    </a:ext>
                  </a:extLst>
                </a:gridCol>
                <a:gridCol w="277817">
                  <a:extLst>
                    <a:ext uri="{9D8B030D-6E8A-4147-A177-3AD203B41FA5}">
                      <a16:colId xmlns:a16="http://schemas.microsoft.com/office/drawing/2014/main" val="2579445220"/>
                    </a:ext>
                  </a:extLst>
                </a:gridCol>
                <a:gridCol w="277817">
                  <a:extLst>
                    <a:ext uri="{9D8B030D-6E8A-4147-A177-3AD203B41FA5}">
                      <a16:colId xmlns:a16="http://schemas.microsoft.com/office/drawing/2014/main" val="1394303345"/>
                    </a:ext>
                  </a:extLst>
                </a:gridCol>
                <a:gridCol w="277817">
                  <a:extLst>
                    <a:ext uri="{9D8B030D-6E8A-4147-A177-3AD203B41FA5}">
                      <a16:colId xmlns:a16="http://schemas.microsoft.com/office/drawing/2014/main" val="3240048392"/>
                    </a:ext>
                  </a:extLst>
                </a:gridCol>
                <a:gridCol w="277817">
                  <a:extLst>
                    <a:ext uri="{9D8B030D-6E8A-4147-A177-3AD203B41FA5}">
                      <a16:colId xmlns:a16="http://schemas.microsoft.com/office/drawing/2014/main" val="456658857"/>
                    </a:ext>
                  </a:extLst>
                </a:gridCol>
                <a:gridCol w="277817">
                  <a:extLst>
                    <a:ext uri="{9D8B030D-6E8A-4147-A177-3AD203B41FA5}">
                      <a16:colId xmlns:a16="http://schemas.microsoft.com/office/drawing/2014/main" val="977464063"/>
                    </a:ext>
                  </a:extLst>
                </a:gridCol>
                <a:gridCol w="277817">
                  <a:extLst>
                    <a:ext uri="{9D8B030D-6E8A-4147-A177-3AD203B41FA5}">
                      <a16:colId xmlns:a16="http://schemas.microsoft.com/office/drawing/2014/main" val="1507124576"/>
                    </a:ext>
                  </a:extLst>
                </a:gridCol>
                <a:gridCol w="277817">
                  <a:extLst>
                    <a:ext uri="{9D8B030D-6E8A-4147-A177-3AD203B41FA5}">
                      <a16:colId xmlns:a16="http://schemas.microsoft.com/office/drawing/2014/main" val="2353712096"/>
                    </a:ext>
                  </a:extLst>
                </a:gridCol>
                <a:gridCol w="277817">
                  <a:extLst>
                    <a:ext uri="{9D8B030D-6E8A-4147-A177-3AD203B41FA5}">
                      <a16:colId xmlns:a16="http://schemas.microsoft.com/office/drawing/2014/main" val="4066730092"/>
                    </a:ext>
                  </a:extLst>
                </a:gridCol>
              </a:tblGrid>
              <a:tr h="26003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L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G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N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J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C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I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G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F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L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F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P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E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K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R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C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H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B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G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73453495"/>
                  </a:ext>
                </a:extLst>
              </a:tr>
              <a:tr h="26003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I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B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U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N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N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Y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H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O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P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Y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C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N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I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K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E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J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C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5903072"/>
                  </a:ext>
                </a:extLst>
              </a:tr>
              <a:tr h="26003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H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Q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B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F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B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E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M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I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H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N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D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N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D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Y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13142554"/>
                  </a:ext>
                </a:extLst>
              </a:tr>
              <a:tr h="26003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K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D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F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D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D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I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M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B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Q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I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F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B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L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O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L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7256312"/>
                  </a:ext>
                </a:extLst>
              </a:tr>
              <a:tr h="26003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J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I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P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B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P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I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K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E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P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G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M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B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C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K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F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L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I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P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09667696"/>
                  </a:ext>
                </a:extLst>
              </a:tr>
              <a:tr h="26003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B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B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O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Y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C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L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K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E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C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P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X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E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H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C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66524788"/>
                  </a:ext>
                </a:extLst>
              </a:tr>
              <a:tr h="26003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Q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H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E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P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R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O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U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N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D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O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F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F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E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F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B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I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B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H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K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27924341"/>
                  </a:ext>
                </a:extLst>
              </a:tr>
              <a:tr h="26003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H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D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D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D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J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C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M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H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B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Y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R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P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E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C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13169131"/>
                  </a:ext>
                </a:extLst>
              </a:tr>
              <a:tr h="26003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G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C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R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W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H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E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E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L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O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R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I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G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L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O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N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F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36330885"/>
                  </a:ext>
                </a:extLst>
              </a:tr>
              <a:tr h="26003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B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K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F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C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B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C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L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B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G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B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D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I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E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D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O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64564359"/>
                  </a:ext>
                </a:extLst>
              </a:tr>
              <a:tr h="26003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C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N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B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V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E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L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E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R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H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G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Q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M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F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85716405"/>
                  </a:ext>
                </a:extLst>
              </a:tr>
              <a:tr h="26003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E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D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J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H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M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D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J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N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U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E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E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E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P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C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74453225"/>
                  </a:ext>
                </a:extLst>
              </a:tr>
              <a:tr h="26003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N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B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B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G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R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B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I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D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P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B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Y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N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K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R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L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08813135"/>
                  </a:ext>
                </a:extLst>
              </a:tr>
              <a:tr h="26003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B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U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N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N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Y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H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O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P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H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E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K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B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D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E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I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V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I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N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92662266"/>
                  </a:ext>
                </a:extLst>
              </a:tr>
              <a:tr h="26003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O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C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Q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B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C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K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F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I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H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D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L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D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J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D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N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54613100"/>
                  </a:ext>
                </a:extLst>
              </a:tr>
              <a:tr h="26003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K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E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I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M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N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B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K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B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U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E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M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X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B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I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G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Z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70755613"/>
                  </a:ext>
                </a:extLst>
              </a:tr>
              <a:tr h="26003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J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B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P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E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M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B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L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E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I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O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J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N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K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G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F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L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O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48433771"/>
                  </a:ext>
                </a:extLst>
              </a:tr>
              <a:tr h="26003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M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U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F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R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B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K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C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F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R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O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G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B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L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N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C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E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08436520"/>
                  </a:ext>
                </a:extLst>
              </a:tr>
              <a:tr h="26003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L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M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D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C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I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R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C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L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E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U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P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F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E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R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Q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J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B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F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58284835"/>
                  </a:ext>
                </a:extLst>
              </a:tr>
              <a:tr h="26003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Q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P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R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U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F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D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B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N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U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I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N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K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B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L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L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H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R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9116756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AE7D167-2A29-4023-8F02-E1819D54D158}"/>
              </a:ext>
            </a:extLst>
          </p:cNvPr>
          <p:cNvSpPr txBox="1"/>
          <p:nvPr/>
        </p:nvSpPr>
        <p:spPr>
          <a:xfrm>
            <a:off x="6852745" y="1475269"/>
            <a:ext cx="1902372" cy="3502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CARTWHEEL</a:t>
            </a:r>
          </a:p>
          <a:p>
            <a:r>
              <a:rPr lang="en-GB" sz="1600" dirty="0"/>
              <a:t>HANDSTAND</a:t>
            </a:r>
          </a:p>
          <a:p>
            <a:r>
              <a:rPr lang="en-GB" sz="1600" dirty="0"/>
              <a:t>ELEMENTS</a:t>
            </a:r>
          </a:p>
          <a:p>
            <a:r>
              <a:rPr lang="en-GB" sz="1600" dirty="0"/>
              <a:t>STAR</a:t>
            </a:r>
          </a:p>
          <a:p>
            <a:r>
              <a:rPr lang="en-GB" sz="1600" dirty="0"/>
              <a:t>SEAT DROP</a:t>
            </a:r>
          </a:p>
          <a:p>
            <a:r>
              <a:rPr lang="en-GB" sz="1600" dirty="0"/>
              <a:t>ARCH</a:t>
            </a:r>
          </a:p>
          <a:p>
            <a:r>
              <a:rPr lang="en-GB" sz="1600" dirty="0"/>
              <a:t>CIRCLE UP</a:t>
            </a:r>
          </a:p>
          <a:p>
            <a:r>
              <a:rPr lang="en-GB" sz="1600" dirty="0"/>
              <a:t>BUNNY HOP</a:t>
            </a:r>
          </a:p>
          <a:p>
            <a:r>
              <a:rPr lang="en-GB" sz="1600" dirty="0"/>
              <a:t>STRADDLE</a:t>
            </a:r>
          </a:p>
          <a:p>
            <a:r>
              <a:rPr lang="en-GB" sz="1600" dirty="0"/>
              <a:t>ROUNDOFF</a:t>
            </a:r>
          </a:p>
          <a:p>
            <a:r>
              <a:rPr lang="en-GB" sz="1600" dirty="0"/>
              <a:t>BACKFLIP</a:t>
            </a:r>
          </a:p>
          <a:p>
            <a:r>
              <a:rPr lang="en-GB" sz="1600" dirty="0"/>
              <a:t>DISH</a:t>
            </a:r>
          </a:p>
          <a:p>
            <a:r>
              <a:rPr lang="en-GB" sz="1600" dirty="0"/>
              <a:t>BRIDGE</a:t>
            </a:r>
          </a:p>
          <a:p>
            <a:r>
              <a:rPr lang="en-GB" sz="1600" dirty="0"/>
              <a:t>FROG BALANCE</a:t>
            </a:r>
          </a:p>
          <a:p>
            <a:r>
              <a:rPr lang="en-GB" sz="1600" dirty="0"/>
              <a:t>SPIN</a:t>
            </a:r>
          </a:p>
          <a:p>
            <a:r>
              <a:rPr lang="en-GB" sz="1600" dirty="0"/>
              <a:t>HANDSPRING</a:t>
            </a:r>
          </a:p>
          <a:p>
            <a:r>
              <a:rPr lang="en-GB" sz="1600" dirty="0"/>
              <a:t>TUCK JUMP</a:t>
            </a:r>
          </a:p>
          <a:p>
            <a:r>
              <a:rPr lang="en-GB" sz="1600" dirty="0"/>
              <a:t>PIKE</a:t>
            </a:r>
          </a:p>
          <a:p>
            <a:endParaRPr lang="en-GB" sz="1600" dirty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82054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FD0C847A7562498611B8DA87A67EFB" ma:contentTypeVersion="13" ma:contentTypeDescription="Create a new document." ma:contentTypeScope="" ma:versionID="da1ecb96e467baf885e875964b1c5cd6">
  <xsd:schema xmlns:xsd="http://www.w3.org/2001/XMLSchema" xmlns:xs="http://www.w3.org/2001/XMLSchema" xmlns:p="http://schemas.microsoft.com/office/2006/metadata/properties" xmlns:ns3="11eb1a98-7b91-4fc6-ba13-948d4fb3798e" xmlns:ns4="f63ef8c8-d915-4e91-a502-e88bb8d929b8" targetNamespace="http://schemas.microsoft.com/office/2006/metadata/properties" ma:root="true" ma:fieldsID="629b6809b5aa2e9c927c10ed95826070" ns3:_="" ns4:_="">
    <xsd:import namespace="11eb1a98-7b91-4fc6-ba13-948d4fb3798e"/>
    <xsd:import namespace="f63ef8c8-d915-4e91-a502-e88bb8d929b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3:SharedWithDetails" minOccurs="0"/>
                <xsd:element ref="ns3:SharingHintHash" minOccurs="0"/>
                <xsd:element ref="ns4:MediaServiceOCR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eb1a98-7b91-4fc6-ba13-948d4fb3798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3ef8c8-d915-4e91-a502-e88bb8d929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988D120-EFE7-4A75-B5DC-D0BA2490FD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039871-1816-41FF-808E-D1A4F70DA3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eb1a98-7b91-4fc6-ba13-948d4fb3798e"/>
    <ds:schemaRef ds:uri="f63ef8c8-d915-4e91-a502-e88bb8d929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48A381-1549-4A73-929A-B38505B748D1}">
  <ds:schemaRefs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f63ef8c8-d915-4e91-a502-e88bb8d929b8"/>
    <ds:schemaRef ds:uri="11eb1a98-7b91-4fc6-ba13-948d4fb3798e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4522</TotalTime>
  <Words>2230</Words>
  <Application>Microsoft Office PowerPoint</Application>
  <PresentationFormat>A4 Paper (210x297 mm)</PresentationFormat>
  <Paragraphs>1761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Segoe Print</vt:lpstr>
      <vt:lpstr>Nature Illustration 16x9</vt:lpstr>
      <vt:lpstr>My Gymnastics Activity Book</vt:lpstr>
      <vt:lpstr>My Daily Gymnastics Challenges</vt:lpstr>
      <vt:lpstr>Colouring challenge!</vt:lpstr>
      <vt:lpstr>Who does it better?</vt:lpstr>
      <vt:lpstr>Wordsearch Fun – Level 1</vt:lpstr>
      <vt:lpstr>Crossword – Level 1</vt:lpstr>
      <vt:lpstr>Maze Fun</vt:lpstr>
      <vt:lpstr>Colouring challenge!</vt:lpstr>
      <vt:lpstr>Wordsearch Fun – Level 2</vt:lpstr>
      <vt:lpstr>Crossword – Level 2</vt:lpstr>
      <vt:lpstr>Wordsearch Fun – Freestyle</vt:lpstr>
      <vt:lpstr>Maze Fun</vt:lpstr>
      <vt:lpstr>Design your own uniform</vt:lpstr>
      <vt:lpstr>Design your own uniform</vt:lpstr>
      <vt:lpstr>Wordsearch Fun – Level 3</vt:lpstr>
      <vt:lpstr>Maze Fun</vt:lpstr>
      <vt:lpstr>Crossword – Freestyle</vt:lpstr>
      <vt:lpstr>Gymnastics Fact Finder Project</vt:lpstr>
      <vt:lpstr>BRINN BEVAN</vt:lpstr>
      <vt:lpstr>AURELIA DOBRE</vt:lpstr>
      <vt:lpstr>SIMONE BILES</vt:lpstr>
      <vt:lpstr>NILE WILSON</vt:lpstr>
      <vt:lpstr>OLGA KORBUT</vt:lpstr>
      <vt:lpstr>BRYONY PAGE</vt:lpstr>
      <vt:lpstr>NADIA COMANECI</vt:lpstr>
      <vt:lpstr>KOHEI UCHIMURA</vt:lpstr>
      <vt:lpstr>NASTIA LIUKIN</vt:lpstr>
      <vt:lpstr>BETH TWEDDLE</vt:lpstr>
      <vt:lpstr>DANIELA SILIVAS</vt:lpstr>
      <vt:lpstr>MAX WHITLOCK</vt:lpstr>
      <vt:lpstr>ALEXEI NEMOV</vt:lpstr>
      <vt:lpstr>ALICE KINSELLA</vt:lpstr>
      <vt:lpstr>NELLIE KIM</vt:lpstr>
      <vt:lpstr>BECKY DOWNIE</vt:lpstr>
      <vt:lpstr>GABBY DOUGLAS</vt:lpstr>
      <vt:lpstr>AMY TINKLER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Gymnastics Activity Book</dc:title>
  <dc:creator>Tricia Conneely</dc:creator>
  <cp:lastModifiedBy>Rebecca</cp:lastModifiedBy>
  <cp:revision>21</cp:revision>
  <dcterms:created xsi:type="dcterms:W3CDTF">2020-03-19T12:20:16Z</dcterms:created>
  <dcterms:modified xsi:type="dcterms:W3CDTF">2020-06-17T11:14:45Z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0x01010042FD0C847A7562498611B8DA87A67EFB</vt:lpwstr>
  </property>
</Properties>
</file>