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7" r:id="rId5"/>
    <p:sldId id="258" r:id="rId6"/>
    <p:sldId id="269" r:id="rId7"/>
    <p:sldId id="304" r:id="rId8"/>
    <p:sldId id="268" r:id="rId9"/>
    <p:sldId id="293" r:id="rId10"/>
    <p:sldId id="299" r:id="rId11"/>
    <p:sldId id="302" r:id="rId12"/>
    <p:sldId id="305" r:id="rId13"/>
    <p:sldId id="271" r:id="rId14"/>
    <p:sldId id="272" r:id="rId15"/>
    <p:sldId id="294" r:id="rId16"/>
    <p:sldId id="300" r:id="rId17"/>
    <p:sldId id="295" r:id="rId18"/>
    <p:sldId id="306" r:id="rId19"/>
    <p:sldId id="261" r:id="rId20"/>
    <p:sldId id="291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03" r:id="rId29"/>
    <p:sldId id="262" r:id="rId3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C853A-9E97-4381-9439-996DB48B1003}" v="1" dt="2020-06-17T11:16:17.832"/>
    <p1510:client id="{9678B0E7-8BD0-4799-9522-5EE1676151CC}" v="131" dt="2020-04-20T11:43:28.123"/>
    <p1510:client id="{E456A236-55BD-029F-F50E-27AE51EB886D}" v="8" dt="2020-04-20T14:10:48.993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2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5809" y="1752600"/>
            <a:ext cx="5572127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5808" y="3733800"/>
            <a:ext cx="5572127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299" y="421594"/>
            <a:ext cx="1857375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250900" y="1515915"/>
            <a:ext cx="5053664" cy="35846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83146" y="1020193"/>
            <a:ext cx="3157538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4324523" y="319177"/>
            <a:ext cx="2754056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506759" y="529603"/>
            <a:ext cx="2432110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4324523" y="3245640"/>
            <a:ext cx="2754056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506759" y="3456066"/>
            <a:ext cx="2432110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7366299" y="2484993"/>
            <a:ext cx="1857375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282" y="1330347"/>
            <a:ext cx="312039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749" y="914400"/>
            <a:ext cx="5014913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282" y="3555524"/>
            <a:ext cx="312039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5486" y="6019801"/>
            <a:ext cx="619125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61434" y="6019801"/>
            <a:ext cx="1134461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974" y="1330347"/>
            <a:ext cx="312039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483881" y="781399"/>
            <a:ext cx="5227136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79748" y="1031195"/>
            <a:ext cx="4829175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7974" y="3555522"/>
            <a:ext cx="312039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9718" y="304800"/>
            <a:ext cx="1405244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04800"/>
            <a:ext cx="7014858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810" y="1828800"/>
            <a:ext cx="5572127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808" y="3733800"/>
            <a:ext cx="5572127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5485" y="1825625"/>
            <a:ext cx="4025603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1825625"/>
            <a:ext cx="402302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252" y="1681163"/>
            <a:ext cx="4026789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9252" y="2505076"/>
            <a:ext cx="4026789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026789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6"/>
            <a:ext cx="4026789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85" y="304799"/>
            <a:ext cx="8172452" cy="12161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027835" y="1900210"/>
            <a:ext cx="3197623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094" y="4935990"/>
            <a:ext cx="3549796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667770" y="1900210"/>
            <a:ext cx="3197623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78613" y="4935990"/>
            <a:ext cx="3549796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556362" y="1967767"/>
            <a:ext cx="3123347" cy="2510406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014950" y="1824285"/>
            <a:ext cx="2206172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0" y="4947405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3377359" y="1967767"/>
            <a:ext cx="3123347" cy="2510406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835751" y="1824285"/>
            <a:ext cx="2206562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824607" y="4947405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6222631" y="1967767"/>
            <a:ext cx="3123347" cy="2510406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681023" y="1824285"/>
            <a:ext cx="2206562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669879" y="4947405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5485" y="304800"/>
            <a:ext cx="817245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486" y="1752600"/>
            <a:ext cx="817245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486" y="6019801"/>
            <a:ext cx="6191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8436" y="6019801"/>
            <a:ext cx="48291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61434" y="6019801"/>
            <a:ext cx="11344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My Gymnastics Activity Book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181307"/>
            <a:ext cx="8172452" cy="783018"/>
          </a:xfrm>
        </p:spPr>
        <p:txBody>
          <a:bodyPr/>
          <a:lstStyle/>
          <a:p>
            <a:r>
              <a:rPr lang="en-US" b="1"/>
              <a:t>Wordsearch Fun – Level 2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7D167-2A29-4023-8F02-E1819D54D158}"/>
              </a:ext>
            </a:extLst>
          </p:cNvPr>
          <p:cNvSpPr txBox="1"/>
          <p:nvPr/>
        </p:nvSpPr>
        <p:spPr>
          <a:xfrm>
            <a:off x="6808677" y="1273350"/>
            <a:ext cx="19023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BLOCK</a:t>
            </a:r>
          </a:p>
          <a:p>
            <a:r>
              <a:rPr lang="en-GB" sz="1600"/>
              <a:t>LEVER</a:t>
            </a:r>
          </a:p>
          <a:p>
            <a:r>
              <a:rPr lang="en-GB" sz="1600"/>
              <a:t>BACK HIP CIRCLE</a:t>
            </a:r>
          </a:p>
          <a:p>
            <a:r>
              <a:rPr lang="en-GB" sz="1600"/>
              <a:t>WALKOVER</a:t>
            </a:r>
          </a:p>
          <a:p>
            <a:r>
              <a:rPr lang="en-GB" sz="1600"/>
              <a:t>SOMERSAULT</a:t>
            </a:r>
          </a:p>
          <a:p>
            <a:r>
              <a:rPr lang="en-GB" sz="1600"/>
              <a:t>PIROUETTE</a:t>
            </a:r>
          </a:p>
          <a:p>
            <a:r>
              <a:rPr lang="en-GB" sz="1600"/>
              <a:t>SPRINGBOARD</a:t>
            </a:r>
          </a:p>
          <a:p>
            <a:r>
              <a:rPr lang="en-GB" sz="1600"/>
              <a:t>BACKAWAY</a:t>
            </a:r>
          </a:p>
          <a:p>
            <a:r>
              <a:rPr lang="en-GB" sz="1600"/>
              <a:t>TINSICA</a:t>
            </a:r>
          </a:p>
          <a:p>
            <a:r>
              <a:rPr lang="en-GB" sz="1600"/>
              <a:t>AERIAL</a:t>
            </a:r>
          </a:p>
          <a:p>
            <a:r>
              <a:rPr lang="en-GB" sz="1600"/>
              <a:t>CHALK</a:t>
            </a:r>
          </a:p>
          <a:p>
            <a:r>
              <a:rPr lang="en-GB" sz="1600"/>
              <a:t>TICKTOCK</a:t>
            </a:r>
          </a:p>
          <a:p>
            <a:r>
              <a:rPr lang="en-GB" sz="1600"/>
              <a:t>FLYSPRING</a:t>
            </a:r>
          </a:p>
          <a:p>
            <a:r>
              <a:rPr lang="en-GB" sz="1600"/>
              <a:t>WOLF JUMP</a:t>
            </a:r>
          </a:p>
          <a:p>
            <a:r>
              <a:rPr lang="en-GB" sz="1600"/>
              <a:t>VAULT</a:t>
            </a:r>
          </a:p>
          <a:p>
            <a:r>
              <a:rPr lang="en-GB" sz="1600"/>
              <a:t>ARABESQUE</a:t>
            </a:r>
          </a:p>
          <a:p>
            <a:r>
              <a:rPr lang="en-GB" sz="1600"/>
              <a:t>UNDERSHOOT</a:t>
            </a:r>
          </a:p>
          <a:p>
            <a:r>
              <a:rPr lang="en-GB" sz="1600"/>
              <a:t>FULL TWIST</a:t>
            </a:r>
          </a:p>
          <a:p>
            <a:endParaRPr lang="en-GB" sz="16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2B443B-31AC-4E47-AFF8-02B6BB1C3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58508"/>
              </p:ext>
            </p:extLst>
          </p:nvPr>
        </p:nvGraphicFramePr>
        <p:xfrm>
          <a:off x="380999" y="1096561"/>
          <a:ext cx="6098800" cy="537033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04940">
                  <a:extLst>
                    <a:ext uri="{9D8B030D-6E8A-4147-A177-3AD203B41FA5}">
                      <a16:colId xmlns:a16="http://schemas.microsoft.com/office/drawing/2014/main" val="4138947381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3126826849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1822137355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4079309686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2498035773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3613650034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2054179458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3355829229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3793881221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702994146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441788585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584759424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1035918204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4225077939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1629657330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4115332269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1044432976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1533531053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3074182380"/>
                    </a:ext>
                  </a:extLst>
                </a:gridCol>
                <a:gridCol w="304940">
                  <a:extLst>
                    <a:ext uri="{9D8B030D-6E8A-4147-A177-3AD203B41FA5}">
                      <a16:colId xmlns:a16="http://schemas.microsoft.com/office/drawing/2014/main" val="961332067"/>
                    </a:ext>
                  </a:extLst>
                </a:gridCol>
              </a:tblGrid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3994644002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946686529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2247312434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2661478921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3330102020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3793392730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1661147252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2386748510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1944915652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77745929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1433325739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2423923199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2548072909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2498089268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3409780288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2894555979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2874649872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2578456286"/>
                  </a:ext>
                </a:extLst>
              </a:tr>
              <a:tr h="245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442753043"/>
                  </a:ext>
                </a:extLst>
              </a:tr>
              <a:tr h="245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1" marR="8471" marT="8471" marB="0" anchor="ctr"/>
                </a:tc>
                <a:extLst>
                  <a:ext uri="{0D108BD9-81ED-4DB2-BD59-A6C34878D82A}">
                    <a16:rowId xmlns:a16="http://schemas.microsoft.com/office/drawing/2014/main" val="2843984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5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181307"/>
            <a:ext cx="8172452" cy="783018"/>
          </a:xfrm>
        </p:spPr>
        <p:txBody>
          <a:bodyPr/>
          <a:lstStyle/>
          <a:p>
            <a:r>
              <a:rPr lang="en-US" b="1"/>
              <a:t>Wordsearch Fun – Freestyle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42410-2E1A-4555-A1E2-E298D84D7DC2}"/>
              </a:ext>
            </a:extLst>
          </p:cNvPr>
          <p:cNvSpPr txBox="1"/>
          <p:nvPr/>
        </p:nvSpPr>
        <p:spPr>
          <a:xfrm>
            <a:off x="6693126" y="1258736"/>
            <a:ext cx="253299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DOUBLE KONG</a:t>
            </a:r>
          </a:p>
          <a:p>
            <a:r>
              <a:rPr lang="en-GB" sz="1600"/>
              <a:t>PALM SPIN</a:t>
            </a:r>
          </a:p>
          <a:p>
            <a:r>
              <a:rPr lang="en-GB" sz="1600"/>
              <a:t>BACKAWAY</a:t>
            </a:r>
          </a:p>
          <a:p>
            <a:r>
              <a:rPr lang="en-GB" sz="1600"/>
              <a:t>BUTTERFLY KICK</a:t>
            </a:r>
          </a:p>
          <a:p>
            <a:r>
              <a:rPr lang="en-GB" sz="1600"/>
              <a:t>PARKOUR</a:t>
            </a:r>
          </a:p>
          <a:p>
            <a:r>
              <a:rPr lang="en-GB" sz="1600"/>
              <a:t>SIDE FLIP</a:t>
            </a:r>
          </a:p>
          <a:p>
            <a:r>
              <a:rPr lang="en-GB" sz="1600"/>
              <a:t>REVERSE VAULT</a:t>
            </a:r>
          </a:p>
          <a:p>
            <a:r>
              <a:rPr lang="en-GB" sz="1600"/>
              <a:t>SWINGS</a:t>
            </a:r>
          </a:p>
          <a:p>
            <a:r>
              <a:rPr lang="en-GB" sz="1600"/>
              <a:t>ROPE CLIMB</a:t>
            </a:r>
          </a:p>
          <a:p>
            <a:r>
              <a:rPr lang="en-GB" sz="1600"/>
              <a:t>SOMERSAULT</a:t>
            </a:r>
          </a:p>
          <a:p>
            <a:r>
              <a:rPr lang="en-GB" sz="1600"/>
              <a:t>FRONT SUPPORT</a:t>
            </a:r>
          </a:p>
          <a:p>
            <a:r>
              <a:rPr lang="en-GB" sz="1600"/>
              <a:t>UNDERSHOOT</a:t>
            </a:r>
          </a:p>
          <a:p>
            <a:r>
              <a:rPr lang="en-GB" sz="1600"/>
              <a:t>TRIPLE KONG</a:t>
            </a:r>
          </a:p>
          <a:p>
            <a:r>
              <a:rPr lang="en-GB" sz="1600"/>
              <a:t>B TWIST</a:t>
            </a:r>
          </a:p>
          <a:p>
            <a:r>
              <a:rPr lang="en-GB" sz="1600"/>
              <a:t>BACK PULLOVER</a:t>
            </a:r>
          </a:p>
          <a:p>
            <a:r>
              <a:rPr lang="en-GB" sz="1600"/>
              <a:t>FREESTYLE</a:t>
            </a:r>
          </a:p>
          <a:p>
            <a:r>
              <a:rPr lang="en-GB" sz="1600"/>
              <a:t>J STEP</a:t>
            </a:r>
          </a:p>
          <a:p>
            <a:r>
              <a:rPr lang="en-GB" sz="1600"/>
              <a:t>ELEMENTS</a:t>
            </a:r>
          </a:p>
          <a:p>
            <a:endParaRPr lang="en-GB" sz="16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A253BA-19AA-4637-BDAB-BC1598150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32157"/>
              </p:ext>
            </p:extLst>
          </p:nvPr>
        </p:nvGraphicFramePr>
        <p:xfrm>
          <a:off x="381000" y="964324"/>
          <a:ext cx="6086340" cy="53593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04317">
                  <a:extLst>
                    <a:ext uri="{9D8B030D-6E8A-4147-A177-3AD203B41FA5}">
                      <a16:colId xmlns:a16="http://schemas.microsoft.com/office/drawing/2014/main" val="2847858991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1080746142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538854240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642742606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229319539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104571489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1466901562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4182051855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2188392523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2605640010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903062028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1665050584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2014601783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1069803561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3723547404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301203084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1628049735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600518993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3920000383"/>
                    </a:ext>
                  </a:extLst>
                </a:gridCol>
                <a:gridCol w="304317">
                  <a:extLst>
                    <a:ext uri="{9D8B030D-6E8A-4147-A177-3AD203B41FA5}">
                      <a16:colId xmlns:a16="http://schemas.microsoft.com/office/drawing/2014/main" val="3331564166"/>
                    </a:ext>
                  </a:extLst>
                </a:gridCol>
              </a:tblGrid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928244918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4128876985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067677143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799223367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723879176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426739515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095157783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4282629649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721326860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78137964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91989066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603566940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011165975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291129554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Q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711129641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701118292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861817265"/>
                  </a:ext>
                </a:extLst>
              </a:tr>
              <a:tr h="2705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K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518362375"/>
                  </a:ext>
                </a:extLst>
              </a:tr>
              <a:tr h="2451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W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B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Z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U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790244284"/>
                  </a:ext>
                </a:extLst>
              </a:tr>
              <a:tr h="2451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O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J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T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H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V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D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F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P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61078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5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/>
              <a:t>Maze Fun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50D8B1-E0A8-400E-9728-B6EABEDDD35D}"/>
              </a:ext>
            </a:extLst>
          </p:cNvPr>
          <p:cNvSpPr txBox="1"/>
          <p:nvPr/>
        </p:nvSpPr>
        <p:spPr>
          <a:xfrm>
            <a:off x="99493" y="861466"/>
            <a:ext cx="367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Help Sam to find his water bottle</a:t>
            </a:r>
          </a:p>
          <a:p>
            <a:endParaRPr lang="en-GB" sz="24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FDEBA6-64C6-45AC-B119-32312E475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091929" y="-220294"/>
            <a:ext cx="6211613" cy="7217542"/>
          </a:xfrm>
          <a:prstGeom prst="rect">
            <a:avLst/>
          </a:prstGeom>
        </p:spPr>
      </p:pic>
      <p:pic>
        <p:nvPicPr>
          <p:cNvPr id="5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0C43DEE5-73E5-4091-8066-39AB55192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9" y="2355482"/>
            <a:ext cx="1943100" cy="2352675"/>
          </a:xfrm>
          <a:prstGeom prst="rect">
            <a:avLst/>
          </a:prstGeom>
        </p:spPr>
      </p:pic>
      <p:pic>
        <p:nvPicPr>
          <p:cNvPr id="13" name="Picture 12" descr="A picture containing drawing, computer&#10;&#10;Description automatically generated">
            <a:extLst>
              <a:ext uri="{FF2B5EF4-FFF2-40B4-BE49-F238E27FC236}">
                <a16:creationId xmlns:a16="http://schemas.microsoft.com/office/drawing/2014/main" id="{5CD2E34F-7130-4D9F-9501-61720AD11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815">
            <a:off x="5989276" y="2996968"/>
            <a:ext cx="254011" cy="7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243DF0-8CF2-4C9F-876A-5A037525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30" y="136635"/>
            <a:ext cx="8172452" cy="662152"/>
          </a:xfrm>
        </p:spPr>
        <p:txBody>
          <a:bodyPr/>
          <a:lstStyle/>
          <a:p>
            <a:r>
              <a:rPr lang="en-GB"/>
              <a:t>Colouring Challenge!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95189B8-D1F7-42B1-B0DA-2E530DD73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4087" r="1600" b="3770"/>
          <a:stretch/>
        </p:blipFill>
        <p:spPr>
          <a:xfrm>
            <a:off x="1344059" y="1024570"/>
            <a:ext cx="7231424" cy="508979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486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 err="1"/>
              <a:t>Colouring</a:t>
            </a:r>
            <a:r>
              <a:rPr lang="en-US" b="1"/>
              <a:t> fun!</a:t>
            </a:r>
            <a:endParaRPr lang="en-US"/>
          </a:p>
        </p:txBody>
      </p:sp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id="{7690938F-E468-4FA3-BA62-04BE946FE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75" y="1008761"/>
            <a:ext cx="7766892" cy="48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693085" cy="6378766"/>
          </a:xfrm>
        </p:spPr>
        <p:txBody>
          <a:bodyPr vert="vert270"/>
          <a:lstStyle/>
          <a:p>
            <a:pPr algn="ctr"/>
            <a:r>
              <a:rPr lang="en-US" b="1" err="1"/>
              <a:t>Colouring</a:t>
            </a:r>
            <a:r>
              <a:rPr lang="en-US" b="1"/>
              <a:t> fun!</a:t>
            </a:r>
            <a:endParaRPr lang="en-US"/>
          </a:p>
        </p:txBody>
      </p:sp>
      <p:pic>
        <p:nvPicPr>
          <p:cNvPr id="3" name="Picture 2" descr="A close up of a book&#10;&#10;Description automatically generated">
            <a:extLst>
              <a:ext uri="{FF2B5EF4-FFF2-40B4-BE49-F238E27FC236}">
                <a16:creationId xmlns:a16="http://schemas.microsoft.com/office/drawing/2014/main" id="{B304103E-219B-4399-89A0-5D06FC4EB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58" y="380366"/>
            <a:ext cx="8714342" cy="59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78" y="178676"/>
            <a:ext cx="9161384" cy="576263"/>
          </a:xfrm>
        </p:spPr>
        <p:txBody>
          <a:bodyPr>
            <a:normAutofit fontScale="90000"/>
          </a:bodyPr>
          <a:lstStyle/>
          <a:p>
            <a:r>
              <a:rPr lang="en-US"/>
              <a:t>Gymnastics Fact Finder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4294967295"/>
          </p:nvPr>
        </p:nvSpPr>
        <p:spPr>
          <a:xfrm>
            <a:off x="429658" y="947451"/>
            <a:ext cx="9082204" cy="52109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Use the internet to find out the following information about the gymnastics skills shown below.  Find out:</a:t>
            </a:r>
          </a:p>
          <a:p>
            <a:r>
              <a:rPr lang="en-US"/>
              <a:t>Which gymnast they are named after</a:t>
            </a:r>
          </a:p>
          <a:p>
            <a:r>
              <a:rPr lang="en-US"/>
              <a:t>What year the skill was created and on what apparatus</a:t>
            </a:r>
          </a:p>
          <a:p>
            <a:pPr>
              <a:spcAft>
                <a:spcPts val="1800"/>
              </a:spcAft>
            </a:pPr>
            <a:r>
              <a:rPr lang="en-US"/>
              <a:t>Then, see if you can describe the skill in your own words</a:t>
            </a:r>
          </a:p>
          <a:p>
            <a:pPr marL="0" indent="0">
              <a:spcBef>
                <a:spcPts val="600"/>
              </a:spcBef>
              <a:buNone/>
              <a:tabLst>
                <a:tab pos="1431925" algn="l"/>
                <a:tab pos="5111750" algn="l"/>
              </a:tabLst>
            </a:pPr>
            <a:r>
              <a:rPr lang="en-US"/>
              <a:t>Skills: 	Tsukahara	Yurchenko</a:t>
            </a:r>
          </a:p>
          <a:p>
            <a:pPr marL="0" indent="0">
              <a:spcBef>
                <a:spcPts val="600"/>
              </a:spcBef>
              <a:buNone/>
              <a:tabLst>
                <a:tab pos="1431925" algn="l"/>
                <a:tab pos="5111750" algn="l"/>
              </a:tabLst>
            </a:pPr>
            <a:r>
              <a:rPr lang="en-US"/>
              <a:t>	Popa	</a:t>
            </a:r>
            <a:r>
              <a:rPr lang="en-US" err="1"/>
              <a:t>Onodi</a:t>
            </a:r>
            <a:endParaRPr lang="en-US"/>
          </a:p>
          <a:p>
            <a:pPr marL="0" indent="0">
              <a:spcBef>
                <a:spcPts val="600"/>
              </a:spcBef>
              <a:buNone/>
              <a:tabLst>
                <a:tab pos="1431925" algn="l"/>
                <a:tab pos="5111750" algn="l"/>
              </a:tabLst>
            </a:pPr>
            <a:r>
              <a:rPr lang="en-US"/>
              <a:t>	Healy Turn	</a:t>
            </a:r>
            <a:r>
              <a:rPr lang="en-US" err="1"/>
              <a:t>Shushunova</a:t>
            </a:r>
            <a:endParaRPr lang="en-US"/>
          </a:p>
          <a:p>
            <a:pPr marL="0" indent="0">
              <a:spcBef>
                <a:spcPts val="600"/>
              </a:spcBef>
              <a:buNone/>
              <a:tabLst>
                <a:tab pos="1431925" algn="l"/>
                <a:tab pos="5111750" algn="l"/>
              </a:tabLst>
            </a:pPr>
            <a:r>
              <a:rPr lang="en-US"/>
              <a:t>	</a:t>
            </a:r>
            <a:r>
              <a:rPr lang="en-US" err="1"/>
              <a:t>Amanar</a:t>
            </a:r>
            <a:r>
              <a:rPr lang="en-US"/>
              <a:t>	Korbut flip</a:t>
            </a:r>
          </a:p>
          <a:p>
            <a:pPr marL="0" indent="0">
              <a:spcBef>
                <a:spcPts val="2400"/>
              </a:spcBef>
              <a:buNone/>
              <a:tabLst>
                <a:tab pos="1431925" algn="l"/>
                <a:tab pos="5111750" algn="l"/>
              </a:tabLst>
            </a:pPr>
            <a:r>
              <a:rPr lang="en-US"/>
              <a:t>Use the following sheets to record your answers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/>
              <a:t>TSUKAHARA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  <p:extLst>
              <p:ext uri="{D42A27DB-BD31-4B8C-83A1-F6EECF244321}">
                <p14:modId xmlns:p14="http://schemas.microsoft.com/office/powerpoint/2010/main" val="3162469089"/>
              </p:ext>
            </p:extLst>
          </p:nvPr>
        </p:nvGraphicFramePr>
        <p:xfrm>
          <a:off x="389716" y="1492614"/>
          <a:ext cx="9126568" cy="36435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118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5475383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l"/>
                      <a:r>
                        <a:rPr lang="en-GB" sz="2400"/>
                        <a:t>Gymnast Full Name: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Date Skill Created: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Apparatus performed 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Skill Description: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/>
              <a:t>YURCHENKO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89716" y="1492614"/>
          <a:ext cx="9126568" cy="36435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118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5475383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l"/>
                      <a:r>
                        <a:rPr lang="en-GB" sz="2400"/>
                        <a:t>Gymnast Full Name: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Date Skill Created: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Apparatus performed 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Skill Description: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0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/>
              <a:t>POPA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89716" y="1492614"/>
          <a:ext cx="9126568" cy="36435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118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5475383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l"/>
                      <a:r>
                        <a:rPr lang="en-GB" sz="2400"/>
                        <a:t>Gymnast Full Name: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Date Skill Created: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Apparatus performed 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Skill Description: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70188" y="304800"/>
            <a:ext cx="9183412" cy="1219200"/>
          </a:xfrm>
        </p:spPr>
        <p:txBody>
          <a:bodyPr/>
          <a:lstStyle/>
          <a:p>
            <a:r>
              <a:rPr lang="en-GB"/>
              <a:t>My Daily Gymnastics Challenges</a:t>
            </a:r>
            <a:endParaRPr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AEC0D8-2CF9-4D1B-BB26-00590E073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169979"/>
              </p:ext>
            </p:extLst>
          </p:nvPr>
        </p:nvGraphicFramePr>
        <p:xfrm>
          <a:off x="570188" y="2108900"/>
          <a:ext cx="8765624" cy="34300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4943">
                  <a:extLst>
                    <a:ext uri="{9D8B030D-6E8A-4147-A177-3AD203B41FA5}">
                      <a16:colId xmlns:a16="http://schemas.microsoft.com/office/drawing/2014/main" val="213872625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1430682905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3131829681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1902674815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3071905115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2059559881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1228429867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915944151"/>
                    </a:ext>
                  </a:extLst>
                </a:gridCol>
              </a:tblGrid>
              <a:tr h="688805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Weds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Thurs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742937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79406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/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815921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/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972750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/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814710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/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289037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r>
                        <a:rPr lang="en-GB"/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4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824E9F-893C-48A0-A593-C0EC252C445A}"/>
              </a:ext>
            </a:extLst>
          </p:cNvPr>
          <p:cNvSpPr txBox="1"/>
          <p:nvPr/>
        </p:nvSpPr>
        <p:spPr>
          <a:xfrm>
            <a:off x="570188" y="5728138"/>
            <a:ext cx="8765625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Follow us on social media to find our daily challenges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4672D7A1-693A-4364-A155-E68ECC2B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4"/>
          <a:stretch/>
        </p:blipFill>
        <p:spPr>
          <a:xfrm>
            <a:off x="6984911" y="5611585"/>
            <a:ext cx="1108055" cy="55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/>
              <a:t>ONODI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89716" y="1492614"/>
          <a:ext cx="9126568" cy="36435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118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5475383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l"/>
                      <a:r>
                        <a:rPr lang="en-GB" sz="2400"/>
                        <a:t>Gymnast Full Name: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Date Skill Created: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Apparatus performed 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Skill Description: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/>
              <a:t>HEALY TURN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89716" y="1492614"/>
          <a:ext cx="9126568" cy="36435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118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5475383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l"/>
                      <a:r>
                        <a:rPr lang="en-GB" sz="2400"/>
                        <a:t>Gymnast Full Name: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Date Skill Created: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Apparatus performed 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Skill Description: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/>
              <a:t>SHUSHUNOVA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89716" y="1492614"/>
          <a:ext cx="9126568" cy="36435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118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5475383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l"/>
                      <a:r>
                        <a:rPr lang="en-GB" sz="2400"/>
                        <a:t>Gymnast Full Name: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Date Skill Created: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Apparatus performed 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Skill Description: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/>
              <a:t>AMANAR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89716" y="1492614"/>
          <a:ext cx="9126568" cy="36435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118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5475383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l"/>
                      <a:r>
                        <a:rPr lang="en-GB" sz="2400"/>
                        <a:t>Gymnast Full Name: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Date Skill Created: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Apparatus performed 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Skill Description: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1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6DA2E9-0AD3-4B40-858F-5163E943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33" y="420413"/>
            <a:ext cx="8172452" cy="672663"/>
          </a:xfrm>
        </p:spPr>
        <p:txBody>
          <a:bodyPr/>
          <a:lstStyle/>
          <a:p>
            <a:r>
              <a:rPr lang="en-GB"/>
              <a:t>KORBUT FLIP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C20F791-C760-488D-974F-247F9488EDC5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389716" y="1492614"/>
          <a:ext cx="9126568" cy="36435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1185">
                  <a:extLst>
                    <a:ext uri="{9D8B030D-6E8A-4147-A177-3AD203B41FA5}">
                      <a16:colId xmlns:a16="http://schemas.microsoft.com/office/drawing/2014/main" val="4050821072"/>
                    </a:ext>
                  </a:extLst>
                </a:gridCol>
                <a:gridCol w="5475383">
                  <a:extLst>
                    <a:ext uri="{9D8B030D-6E8A-4147-A177-3AD203B41FA5}">
                      <a16:colId xmlns:a16="http://schemas.microsoft.com/office/drawing/2014/main" val="3120543598"/>
                    </a:ext>
                  </a:extLst>
                </a:gridCol>
              </a:tblGrid>
              <a:tr h="910897">
                <a:tc>
                  <a:txBody>
                    <a:bodyPr/>
                    <a:lstStyle/>
                    <a:p>
                      <a:pPr algn="l"/>
                      <a:r>
                        <a:rPr lang="en-GB" sz="2400"/>
                        <a:t>Gymnast Full Name: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973110954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Date Skill Created: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583384905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Apparatus performed 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2203868329"/>
                  </a:ext>
                </a:extLst>
              </a:tr>
              <a:tr h="910897">
                <a:tc>
                  <a:txBody>
                    <a:bodyPr/>
                    <a:lstStyle/>
                    <a:p>
                      <a:r>
                        <a:rPr lang="en-GB" sz="2400" b="1"/>
                        <a:t>Skill Description:</a:t>
                      </a:r>
                    </a:p>
                  </a:txBody>
                  <a:tcPr marL="46388" marR="46388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6388" marR="46388" anchor="ctr"/>
                </a:tc>
                <a:extLst>
                  <a:ext uri="{0D108BD9-81ED-4DB2-BD59-A6C34878D82A}">
                    <a16:rowId xmlns:a16="http://schemas.microsoft.com/office/drawing/2014/main" val="325939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/>
              <a:t>Sudoku Answers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620F5-5CE7-43CA-BC01-7D6547BC8FD7}"/>
              </a:ext>
            </a:extLst>
          </p:cNvPr>
          <p:cNvSpPr/>
          <p:nvPr/>
        </p:nvSpPr>
        <p:spPr>
          <a:xfrm>
            <a:off x="1826817" y="3137170"/>
            <a:ext cx="2720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/>
              <a:t>Level 2 - HANDSTAND</a:t>
            </a:r>
            <a:endParaRPr lang="en-GB" sz="1600" i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6BF5D7-8EBD-46FA-B738-DDE793AED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77424"/>
              </p:ext>
            </p:extLst>
          </p:nvPr>
        </p:nvGraphicFramePr>
        <p:xfrm>
          <a:off x="1904792" y="3561204"/>
          <a:ext cx="2720187" cy="267613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02243">
                  <a:extLst>
                    <a:ext uri="{9D8B030D-6E8A-4147-A177-3AD203B41FA5}">
                      <a16:colId xmlns:a16="http://schemas.microsoft.com/office/drawing/2014/main" val="2865955467"/>
                    </a:ext>
                  </a:extLst>
                </a:gridCol>
                <a:gridCol w="302243">
                  <a:extLst>
                    <a:ext uri="{9D8B030D-6E8A-4147-A177-3AD203B41FA5}">
                      <a16:colId xmlns:a16="http://schemas.microsoft.com/office/drawing/2014/main" val="209098663"/>
                    </a:ext>
                  </a:extLst>
                </a:gridCol>
                <a:gridCol w="302243">
                  <a:extLst>
                    <a:ext uri="{9D8B030D-6E8A-4147-A177-3AD203B41FA5}">
                      <a16:colId xmlns:a16="http://schemas.microsoft.com/office/drawing/2014/main" val="3415748177"/>
                    </a:ext>
                  </a:extLst>
                </a:gridCol>
                <a:gridCol w="302243">
                  <a:extLst>
                    <a:ext uri="{9D8B030D-6E8A-4147-A177-3AD203B41FA5}">
                      <a16:colId xmlns:a16="http://schemas.microsoft.com/office/drawing/2014/main" val="1802997116"/>
                    </a:ext>
                  </a:extLst>
                </a:gridCol>
                <a:gridCol w="302243">
                  <a:extLst>
                    <a:ext uri="{9D8B030D-6E8A-4147-A177-3AD203B41FA5}">
                      <a16:colId xmlns:a16="http://schemas.microsoft.com/office/drawing/2014/main" val="1559792417"/>
                    </a:ext>
                  </a:extLst>
                </a:gridCol>
                <a:gridCol w="302243">
                  <a:extLst>
                    <a:ext uri="{9D8B030D-6E8A-4147-A177-3AD203B41FA5}">
                      <a16:colId xmlns:a16="http://schemas.microsoft.com/office/drawing/2014/main" val="604902221"/>
                    </a:ext>
                  </a:extLst>
                </a:gridCol>
                <a:gridCol w="302243">
                  <a:extLst>
                    <a:ext uri="{9D8B030D-6E8A-4147-A177-3AD203B41FA5}">
                      <a16:colId xmlns:a16="http://schemas.microsoft.com/office/drawing/2014/main" val="2747820954"/>
                    </a:ext>
                  </a:extLst>
                </a:gridCol>
                <a:gridCol w="302243">
                  <a:extLst>
                    <a:ext uri="{9D8B030D-6E8A-4147-A177-3AD203B41FA5}">
                      <a16:colId xmlns:a16="http://schemas.microsoft.com/office/drawing/2014/main" val="4001295900"/>
                    </a:ext>
                  </a:extLst>
                </a:gridCol>
                <a:gridCol w="302243">
                  <a:extLst>
                    <a:ext uri="{9D8B030D-6E8A-4147-A177-3AD203B41FA5}">
                      <a16:colId xmlns:a16="http://schemas.microsoft.com/office/drawing/2014/main" val="2711083698"/>
                    </a:ext>
                  </a:extLst>
                </a:gridCol>
              </a:tblGrid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26128664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0557638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377918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34922795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921781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821251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5006717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4502336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88286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E23DFF-7D3F-42B6-B662-DFADAB5BC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99307"/>
              </p:ext>
            </p:extLst>
          </p:nvPr>
        </p:nvGraphicFramePr>
        <p:xfrm>
          <a:off x="5281023" y="3569713"/>
          <a:ext cx="2783178" cy="267613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09242">
                  <a:extLst>
                    <a:ext uri="{9D8B030D-6E8A-4147-A177-3AD203B41FA5}">
                      <a16:colId xmlns:a16="http://schemas.microsoft.com/office/drawing/2014/main" val="3409202341"/>
                    </a:ext>
                  </a:extLst>
                </a:gridCol>
                <a:gridCol w="309242">
                  <a:extLst>
                    <a:ext uri="{9D8B030D-6E8A-4147-A177-3AD203B41FA5}">
                      <a16:colId xmlns:a16="http://schemas.microsoft.com/office/drawing/2014/main" val="3905095546"/>
                    </a:ext>
                  </a:extLst>
                </a:gridCol>
                <a:gridCol w="309242">
                  <a:extLst>
                    <a:ext uri="{9D8B030D-6E8A-4147-A177-3AD203B41FA5}">
                      <a16:colId xmlns:a16="http://schemas.microsoft.com/office/drawing/2014/main" val="1903070408"/>
                    </a:ext>
                  </a:extLst>
                </a:gridCol>
                <a:gridCol w="309242">
                  <a:extLst>
                    <a:ext uri="{9D8B030D-6E8A-4147-A177-3AD203B41FA5}">
                      <a16:colId xmlns:a16="http://schemas.microsoft.com/office/drawing/2014/main" val="1743201986"/>
                    </a:ext>
                  </a:extLst>
                </a:gridCol>
                <a:gridCol w="309242">
                  <a:extLst>
                    <a:ext uri="{9D8B030D-6E8A-4147-A177-3AD203B41FA5}">
                      <a16:colId xmlns:a16="http://schemas.microsoft.com/office/drawing/2014/main" val="645832349"/>
                    </a:ext>
                  </a:extLst>
                </a:gridCol>
                <a:gridCol w="309242">
                  <a:extLst>
                    <a:ext uri="{9D8B030D-6E8A-4147-A177-3AD203B41FA5}">
                      <a16:colId xmlns:a16="http://schemas.microsoft.com/office/drawing/2014/main" val="1629301584"/>
                    </a:ext>
                  </a:extLst>
                </a:gridCol>
                <a:gridCol w="309242">
                  <a:extLst>
                    <a:ext uri="{9D8B030D-6E8A-4147-A177-3AD203B41FA5}">
                      <a16:colId xmlns:a16="http://schemas.microsoft.com/office/drawing/2014/main" val="2017968075"/>
                    </a:ext>
                  </a:extLst>
                </a:gridCol>
                <a:gridCol w="309242">
                  <a:extLst>
                    <a:ext uri="{9D8B030D-6E8A-4147-A177-3AD203B41FA5}">
                      <a16:colId xmlns:a16="http://schemas.microsoft.com/office/drawing/2014/main" val="924197911"/>
                    </a:ext>
                  </a:extLst>
                </a:gridCol>
                <a:gridCol w="309242">
                  <a:extLst>
                    <a:ext uri="{9D8B030D-6E8A-4147-A177-3AD203B41FA5}">
                      <a16:colId xmlns:a16="http://schemas.microsoft.com/office/drawing/2014/main" val="2750308306"/>
                    </a:ext>
                  </a:extLst>
                </a:gridCol>
              </a:tblGrid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78196218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8441323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021022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0762919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7421806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273605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4828664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2173652"/>
                  </a:ext>
                </a:extLst>
              </a:tr>
              <a:tr h="2973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7" marR="5947" marT="594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05648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289DE8C-BC24-47D8-AE87-7A2FCA797866}"/>
              </a:ext>
            </a:extLst>
          </p:cNvPr>
          <p:cNvSpPr/>
          <p:nvPr/>
        </p:nvSpPr>
        <p:spPr>
          <a:xfrm>
            <a:off x="5277496" y="3173436"/>
            <a:ext cx="2783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/>
              <a:t>Level 2 - CORKSCREW</a:t>
            </a:r>
            <a:endParaRPr lang="en-GB" sz="1600" i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9092E6-9F6A-462E-BA57-BF9484E73B78}"/>
              </a:ext>
            </a:extLst>
          </p:cNvPr>
          <p:cNvSpPr/>
          <p:nvPr/>
        </p:nvSpPr>
        <p:spPr>
          <a:xfrm>
            <a:off x="1894901" y="1037615"/>
            <a:ext cx="1784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/>
              <a:t>Level 1 - DISH</a:t>
            </a:r>
            <a:endParaRPr lang="en-GB" sz="1600" i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4DA6AD-C0B6-4DA9-8CB8-4DC51330F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58394"/>
              </p:ext>
            </p:extLst>
          </p:nvPr>
        </p:nvGraphicFramePr>
        <p:xfrm>
          <a:off x="2133475" y="1503012"/>
          <a:ext cx="1320800" cy="1270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val="248087299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1669327238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72773102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1949061316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644094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6386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89463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75224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9D7722-A472-4D49-B109-3D5A34FBFC2B}"/>
              </a:ext>
            </a:extLst>
          </p:cNvPr>
          <p:cNvSpPr/>
          <p:nvPr/>
        </p:nvSpPr>
        <p:spPr>
          <a:xfrm>
            <a:off x="3995206" y="1045686"/>
            <a:ext cx="1965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/>
              <a:t>Level 1 - ARCH</a:t>
            </a:r>
            <a:endParaRPr lang="en-GB" sz="1600" i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9D4F6B-FBE0-4240-A0E4-DD0F01AF5C77}"/>
              </a:ext>
            </a:extLst>
          </p:cNvPr>
          <p:cNvSpPr/>
          <p:nvPr/>
        </p:nvSpPr>
        <p:spPr>
          <a:xfrm>
            <a:off x="6275941" y="1037615"/>
            <a:ext cx="1784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/>
              <a:t>Level 1 - PIKE</a:t>
            </a:r>
            <a:endParaRPr lang="en-GB" sz="1600" i="1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169545-5380-432B-A3E0-EC65E6429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66997"/>
              </p:ext>
            </p:extLst>
          </p:nvPr>
        </p:nvGraphicFramePr>
        <p:xfrm>
          <a:off x="4317387" y="1497474"/>
          <a:ext cx="1320800" cy="1270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val="980294177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391883143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4707839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177690084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794386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098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6449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82107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2F9AC6F-A425-4BDA-B699-D41392888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041003"/>
              </p:ext>
            </p:extLst>
          </p:nvPr>
        </p:nvGraphicFramePr>
        <p:xfrm>
          <a:off x="6501299" y="1507671"/>
          <a:ext cx="1320800" cy="1270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val="4603297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3705756454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341196828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92560622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5339756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6173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038239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198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6DDB405-ADFA-4F62-84FC-A89B0AA23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10442" r="10928" b="9397"/>
          <a:stretch/>
        </p:blipFill>
        <p:spPr>
          <a:xfrm>
            <a:off x="3007605" y="680291"/>
            <a:ext cx="4186410" cy="5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243DF0-8CF2-4C9F-876A-5A037525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30" y="136635"/>
            <a:ext cx="8172452" cy="662152"/>
          </a:xfrm>
        </p:spPr>
        <p:txBody>
          <a:bodyPr/>
          <a:lstStyle/>
          <a:p>
            <a:r>
              <a:rPr lang="en-GB"/>
              <a:t>Colouring challenge!</a:t>
            </a:r>
          </a:p>
        </p:txBody>
      </p:sp>
      <p:pic>
        <p:nvPicPr>
          <p:cNvPr id="7" name="Picture 6" descr="A picture containing map, drawing&#10;&#10;Description automatically generated">
            <a:extLst>
              <a:ext uri="{FF2B5EF4-FFF2-40B4-BE49-F238E27FC236}">
                <a16:creationId xmlns:a16="http://schemas.microsoft.com/office/drawing/2014/main" id="{E0413283-0E9B-4833-94AA-F321C9A31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" y="965053"/>
            <a:ext cx="4303234" cy="5563777"/>
          </a:xfrm>
          <a:prstGeom prst="rect">
            <a:avLst/>
          </a:prstGeom>
        </p:spPr>
      </p:pic>
      <p:pic>
        <p:nvPicPr>
          <p:cNvPr id="9" name="Picture 8" descr="A picture containing text, map, drawing&#10;&#10;Description automatically generated">
            <a:extLst>
              <a:ext uri="{FF2B5EF4-FFF2-40B4-BE49-F238E27FC236}">
                <a16:creationId xmlns:a16="http://schemas.microsoft.com/office/drawing/2014/main" id="{84794DCC-4DB3-4B36-811F-93818E5CA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34" y="798787"/>
            <a:ext cx="5486516" cy="57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 dirty="0"/>
              <a:t>Sudoku – Level 1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620F5-5CE7-43CA-BC01-7D6547BC8FD7}"/>
              </a:ext>
            </a:extLst>
          </p:cNvPr>
          <p:cNvSpPr/>
          <p:nvPr/>
        </p:nvSpPr>
        <p:spPr>
          <a:xfrm>
            <a:off x="287416" y="1044313"/>
            <a:ext cx="9352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/>
              <a:t>Every row, column and grid must contain the words shown below.  See how many you can solve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D818D5-787E-4AB3-8166-4BB819C71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02750"/>
              </p:ext>
            </p:extLst>
          </p:nvPr>
        </p:nvGraphicFramePr>
        <p:xfrm>
          <a:off x="712245" y="2642811"/>
          <a:ext cx="2372604" cy="228135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93151">
                  <a:extLst>
                    <a:ext uri="{9D8B030D-6E8A-4147-A177-3AD203B41FA5}">
                      <a16:colId xmlns:a16="http://schemas.microsoft.com/office/drawing/2014/main" val="292448101"/>
                    </a:ext>
                  </a:extLst>
                </a:gridCol>
                <a:gridCol w="593151">
                  <a:extLst>
                    <a:ext uri="{9D8B030D-6E8A-4147-A177-3AD203B41FA5}">
                      <a16:colId xmlns:a16="http://schemas.microsoft.com/office/drawing/2014/main" val="638129599"/>
                    </a:ext>
                  </a:extLst>
                </a:gridCol>
                <a:gridCol w="593151">
                  <a:extLst>
                    <a:ext uri="{9D8B030D-6E8A-4147-A177-3AD203B41FA5}">
                      <a16:colId xmlns:a16="http://schemas.microsoft.com/office/drawing/2014/main" val="3451514594"/>
                    </a:ext>
                  </a:extLst>
                </a:gridCol>
                <a:gridCol w="593151">
                  <a:extLst>
                    <a:ext uri="{9D8B030D-6E8A-4147-A177-3AD203B41FA5}">
                      <a16:colId xmlns:a16="http://schemas.microsoft.com/office/drawing/2014/main" val="3610176224"/>
                    </a:ext>
                  </a:extLst>
                </a:gridCol>
              </a:tblGrid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I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3647014"/>
                  </a:ext>
                </a:extLst>
              </a:tr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I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052284"/>
                  </a:ext>
                </a:extLst>
              </a:tr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H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81483204"/>
                  </a:ext>
                </a:extLst>
              </a:tr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H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I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54444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0362AE-2C0B-4F41-9D25-17A4F42FE968}"/>
              </a:ext>
            </a:extLst>
          </p:cNvPr>
          <p:cNvSpPr/>
          <p:nvPr/>
        </p:nvSpPr>
        <p:spPr>
          <a:xfrm>
            <a:off x="3722096" y="2200329"/>
            <a:ext cx="2372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/>
              <a:t>ARCH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F9E30A-62EA-4189-AEF6-B5E597FF4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27450"/>
              </p:ext>
            </p:extLst>
          </p:nvPr>
        </p:nvGraphicFramePr>
        <p:xfrm>
          <a:off x="3722095" y="2642811"/>
          <a:ext cx="2372604" cy="228135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93151">
                  <a:extLst>
                    <a:ext uri="{9D8B030D-6E8A-4147-A177-3AD203B41FA5}">
                      <a16:colId xmlns:a16="http://schemas.microsoft.com/office/drawing/2014/main" val="3684812866"/>
                    </a:ext>
                  </a:extLst>
                </a:gridCol>
                <a:gridCol w="593151">
                  <a:extLst>
                    <a:ext uri="{9D8B030D-6E8A-4147-A177-3AD203B41FA5}">
                      <a16:colId xmlns:a16="http://schemas.microsoft.com/office/drawing/2014/main" val="3526408028"/>
                    </a:ext>
                  </a:extLst>
                </a:gridCol>
                <a:gridCol w="593151">
                  <a:extLst>
                    <a:ext uri="{9D8B030D-6E8A-4147-A177-3AD203B41FA5}">
                      <a16:colId xmlns:a16="http://schemas.microsoft.com/office/drawing/2014/main" val="1731696094"/>
                    </a:ext>
                  </a:extLst>
                </a:gridCol>
                <a:gridCol w="593151">
                  <a:extLst>
                    <a:ext uri="{9D8B030D-6E8A-4147-A177-3AD203B41FA5}">
                      <a16:colId xmlns:a16="http://schemas.microsoft.com/office/drawing/2014/main" val="1819089573"/>
                    </a:ext>
                  </a:extLst>
                </a:gridCol>
              </a:tblGrid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205160"/>
                  </a:ext>
                </a:extLst>
              </a:tr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R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906964"/>
                  </a:ext>
                </a:extLst>
              </a:tr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R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12925294"/>
                  </a:ext>
                </a:extLst>
              </a:tr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R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54954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51CB989-1414-4498-A494-EA0321FBEB0C}"/>
              </a:ext>
            </a:extLst>
          </p:cNvPr>
          <p:cNvSpPr/>
          <p:nvPr/>
        </p:nvSpPr>
        <p:spPr>
          <a:xfrm>
            <a:off x="712245" y="2186565"/>
            <a:ext cx="2372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/>
              <a:t>DISH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437796-81AF-4096-8296-DAB746D72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53022"/>
              </p:ext>
            </p:extLst>
          </p:nvPr>
        </p:nvGraphicFramePr>
        <p:xfrm>
          <a:off x="6731946" y="2600439"/>
          <a:ext cx="2372604" cy="228135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93151">
                  <a:extLst>
                    <a:ext uri="{9D8B030D-6E8A-4147-A177-3AD203B41FA5}">
                      <a16:colId xmlns:a16="http://schemas.microsoft.com/office/drawing/2014/main" val="2966035846"/>
                    </a:ext>
                  </a:extLst>
                </a:gridCol>
                <a:gridCol w="593151">
                  <a:extLst>
                    <a:ext uri="{9D8B030D-6E8A-4147-A177-3AD203B41FA5}">
                      <a16:colId xmlns:a16="http://schemas.microsoft.com/office/drawing/2014/main" val="2836330897"/>
                    </a:ext>
                  </a:extLst>
                </a:gridCol>
                <a:gridCol w="593151">
                  <a:extLst>
                    <a:ext uri="{9D8B030D-6E8A-4147-A177-3AD203B41FA5}">
                      <a16:colId xmlns:a16="http://schemas.microsoft.com/office/drawing/2014/main" val="505940159"/>
                    </a:ext>
                  </a:extLst>
                </a:gridCol>
                <a:gridCol w="593151">
                  <a:extLst>
                    <a:ext uri="{9D8B030D-6E8A-4147-A177-3AD203B41FA5}">
                      <a16:colId xmlns:a16="http://schemas.microsoft.com/office/drawing/2014/main" val="2711063280"/>
                    </a:ext>
                  </a:extLst>
                </a:gridCol>
              </a:tblGrid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P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I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4704518"/>
                  </a:ext>
                </a:extLst>
              </a:tr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K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858186"/>
                  </a:ext>
                </a:extLst>
              </a:tr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P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K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I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444778"/>
                  </a:ext>
                </a:extLst>
              </a:tr>
              <a:tr h="570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K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22908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91B2E0D-7B65-48D6-BF80-62D5D89FA374}"/>
              </a:ext>
            </a:extLst>
          </p:cNvPr>
          <p:cNvSpPr/>
          <p:nvPr/>
        </p:nvSpPr>
        <p:spPr>
          <a:xfrm>
            <a:off x="6731946" y="2172801"/>
            <a:ext cx="2372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/>
              <a:t>PIKE</a:t>
            </a:r>
          </a:p>
        </p:txBody>
      </p:sp>
    </p:spTree>
    <p:extLst>
      <p:ext uri="{BB962C8B-B14F-4D97-AF65-F5344CB8AC3E}">
        <p14:creationId xmlns:p14="http://schemas.microsoft.com/office/powerpoint/2010/main" val="692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6ACC825-F2D2-4A2B-A6AB-4DE795E2A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28" y="3982258"/>
            <a:ext cx="2333297" cy="218243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181307"/>
            <a:ext cx="8172452" cy="783018"/>
          </a:xfrm>
        </p:spPr>
        <p:txBody>
          <a:bodyPr/>
          <a:lstStyle/>
          <a:p>
            <a:r>
              <a:rPr lang="en-US" b="1"/>
              <a:t>Wordsearch Fun – Level 1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7B1F0-180D-4EDC-9AFC-20292758A3F6}"/>
              </a:ext>
            </a:extLst>
          </p:cNvPr>
          <p:cNvSpPr txBox="1"/>
          <p:nvPr/>
        </p:nvSpPr>
        <p:spPr>
          <a:xfrm>
            <a:off x="6660943" y="1437914"/>
            <a:ext cx="23332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JUMP</a:t>
            </a:r>
          </a:p>
          <a:p>
            <a:r>
              <a:rPr lang="en-GB"/>
              <a:t>SPIN</a:t>
            </a:r>
          </a:p>
          <a:p>
            <a:r>
              <a:rPr lang="en-GB"/>
              <a:t>LEAP</a:t>
            </a:r>
          </a:p>
          <a:p>
            <a:r>
              <a:rPr lang="en-GB"/>
              <a:t>SQUAT</a:t>
            </a:r>
          </a:p>
          <a:p>
            <a:r>
              <a:rPr lang="en-GB"/>
              <a:t>PIKE</a:t>
            </a:r>
          </a:p>
          <a:p>
            <a:r>
              <a:rPr lang="en-GB"/>
              <a:t>FLIP</a:t>
            </a:r>
          </a:p>
          <a:p>
            <a:r>
              <a:rPr lang="en-GB"/>
              <a:t>HOP</a:t>
            </a:r>
          </a:p>
          <a:p>
            <a:r>
              <a:rPr lang="en-GB"/>
              <a:t>STRADDLE</a:t>
            </a:r>
          </a:p>
          <a:p>
            <a:r>
              <a:rPr lang="en-GB"/>
              <a:t>BOUNCE</a:t>
            </a:r>
          </a:p>
          <a:p>
            <a:r>
              <a:rPr lang="en-GB"/>
              <a:t>LAND</a:t>
            </a:r>
          </a:p>
          <a:p>
            <a:r>
              <a:rPr lang="en-GB"/>
              <a:t>SHAPE</a:t>
            </a:r>
          </a:p>
          <a:p>
            <a:r>
              <a:rPr lang="en-GB"/>
              <a:t>RUN</a:t>
            </a:r>
          </a:p>
          <a:p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D7812C-EA1F-4CEB-BDB4-4E32D81E3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60640"/>
              </p:ext>
            </p:extLst>
          </p:nvPr>
        </p:nvGraphicFramePr>
        <p:xfrm>
          <a:off x="287415" y="1151568"/>
          <a:ext cx="6037616" cy="486364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77351">
                  <a:extLst>
                    <a:ext uri="{9D8B030D-6E8A-4147-A177-3AD203B41FA5}">
                      <a16:colId xmlns:a16="http://schemas.microsoft.com/office/drawing/2014/main" val="3283132409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1306074746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4275458720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2447271491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2457064799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2806560132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1955147250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4022313605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3162400711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1715489656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4060010774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3573812246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1391420862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4056080356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230472981"/>
                    </a:ext>
                  </a:extLst>
                </a:gridCol>
                <a:gridCol w="377351">
                  <a:extLst>
                    <a:ext uri="{9D8B030D-6E8A-4147-A177-3AD203B41FA5}">
                      <a16:colId xmlns:a16="http://schemas.microsoft.com/office/drawing/2014/main" val="3881410639"/>
                    </a:ext>
                  </a:extLst>
                </a:gridCol>
              </a:tblGrid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2650940151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2124865941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3560716977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3161614678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299775872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Q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1703887423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1946265135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Q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426691635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Q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1278858326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1679263648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24918175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486680670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Q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J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2198772133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Q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509983046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3114215784"/>
                  </a:ext>
                </a:extLst>
              </a:tr>
              <a:tr h="3039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U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Q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82" marR="10482" marT="10482" marB="0" anchor="ctr"/>
                </a:tc>
                <a:extLst>
                  <a:ext uri="{0D108BD9-81ED-4DB2-BD59-A6C34878D82A}">
                    <a16:rowId xmlns:a16="http://schemas.microsoft.com/office/drawing/2014/main" val="509082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/>
              <a:t>Maze Fun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50D8B1-E0A8-400E-9728-B6EABEDDD35D}"/>
              </a:ext>
            </a:extLst>
          </p:cNvPr>
          <p:cNvSpPr txBox="1"/>
          <p:nvPr/>
        </p:nvSpPr>
        <p:spPr>
          <a:xfrm>
            <a:off x="94401" y="1079015"/>
            <a:ext cx="2348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Can you help Martha find her Handguards</a:t>
            </a:r>
          </a:p>
          <a:p>
            <a:endParaRPr lang="en-GB" sz="24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D0F04E-86AB-4A2D-A594-A9C49C8F4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409155">
            <a:off x="2013519" y="1175403"/>
            <a:ext cx="5533107" cy="5533107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F317C62A-8AA5-41EC-AF83-0AA5C3E932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6384" r="3985" b="11204"/>
          <a:stretch/>
        </p:blipFill>
        <p:spPr>
          <a:xfrm>
            <a:off x="4347603" y="3576363"/>
            <a:ext cx="864937" cy="820995"/>
          </a:xfrm>
          <a:prstGeom prst="ellipse">
            <a:avLst/>
          </a:prstGeom>
        </p:spPr>
      </p:pic>
      <p:pic>
        <p:nvPicPr>
          <p:cNvPr id="12" name="Picture 11" descr="A picture containing game, drawing, clock&#10;&#10;Description automatically generated">
            <a:extLst>
              <a:ext uri="{FF2B5EF4-FFF2-40B4-BE49-F238E27FC236}">
                <a16:creationId xmlns:a16="http://schemas.microsoft.com/office/drawing/2014/main" id="{13C73E56-04B6-4738-82B2-294CD55DEB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t="933" r="46306" b="19043"/>
          <a:stretch/>
        </p:blipFill>
        <p:spPr>
          <a:xfrm flipH="1">
            <a:off x="7093640" y="391509"/>
            <a:ext cx="1366228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243DF0-8CF2-4C9F-876A-5A037525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30" y="136635"/>
            <a:ext cx="8172452" cy="662152"/>
          </a:xfrm>
        </p:spPr>
        <p:txBody>
          <a:bodyPr/>
          <a:lstStyle/>
          <a:p>
            <a:r>
              <a:rPr lang="en-GB"/>
              <a:t>Colouring challenge!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BE63F5BA-D1B6-4627-B3CC-DB22B1AE1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b="10545"/>
          <a:stretch/>
        </p:blipFill>
        <p:spPr>
          <a:xfrm>
            <a:off x="484742" y="995382"/>
            <a:ext cx="8563838" cy="457915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605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/>
              <a:t>Sodoku – Level 2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620F5-5CE7-43CA-BC01-7D6547BC8FD7}"/>
              </a:ext>
            </a:extLst>
          </p:cNvPr>
          <p:cNvSpPr/>
          <p:nvPr/>
        </p:nvSpPr>
        <p:spPr>
          <a:xfrm>
            <a:off x="457640" y="1553957"/>
            <a:ext cx="36252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/>
              <a:t>Every row, column and grid must contain the word “HANDSTAND”</a:t>
            </a:r>
          </a:p>
          <a:p>
            <a:pPr>
              <a:spcAft>
                <a:spcPts val="600"/>
              </a:spcAft>
            </a:pPr>
            <a:endParaRPr lang="en-GB" sz="2400" b="1"/>
          </a:p>
          <a:p>
            <a:pPr>
              <a:spcAft>
                <a:spcPts val="600"/>
              </a:spcAft>
            </a:pPr>
            <a:r>
              <a:rPr lang="en-GB" sz="1600" i="1"/>
              <a:t>Answers at the end of the booklet</a:t>
            </a:r>
            <a:endParaRPr lang="en-GB" sz="2400" i="1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5331E0-DE39-48FA-967E-C40A405DE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45686"/>
              </p:ext>
            </p:extLst>
          </p:nvPr>
        </p:nvGraphicFramePr>
        <p:xfrm>
          <a:off x="4082890" y="1135621"/>
          <a:ext cx="5083146" cy="488763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64794">
                  <a:extLst>
                    <a:ext uri="{9D8B030D-6E8A-4147-A177-3AD203B41FA5}">
                      <a16:colId xmlns:a16="http://schemas.microsoft.com/office/drawing/2014/main" val="479150894"/>
                    </a:ext>
                  </a:extLst>
                </a:gridCol>
                <a:gridCol w="564794">
                  <a:extLst>
                    <a:ext uri="{9D8B030D-6E8A-4147-A177-3AD203B41FA5}">
                      <a16:colId xmlns:a16="http://schemas.microsoft.com/office/drawing/2014/main" val="1904345135"/>
                    </a:ext>
                  </a:extLst>
                </a:gridCol>
                <a:gridCol w="564794">
                  <a:extLst>
                    <a:ext uri="{9D8B030D-6E8A-4147-A177-3AD203B41FA5}">
                      <a16:colId xmlns:a16="http://schemas.microsoft.com/office/drawing/2014/main" val="2612115314"/>
                    </a:ext>
                  </a:extLst>
                </a:gridCol>
                <a:gridCol w="564794">
                  <a:extLst>
                    <a:ext uri="{9D8B030D-6E8A-4147-A177-3AD203B41FA5}">
                      <a16:colId xmlns:a16="http://schemas.microsoft.com/office/drawing/2014/main" val="111495036"/>
                    </a:ext>
                  </a:extLst>
                </a:gridCol>
                <a:gridCol w="564794">
                  <a:extLst>
                    <a:ext uri="{9D8B030D-6E8A-4147-A177-3AD203B41FA5}">
                      <a16:colId xmlns:a16="http://schemas.microsoft.com/office/drawing/2014/main" val="4144457667"/>
                    </a:ext>
                  </a:extLst>
                </a:gridCol>
                <a:gridCol w="564794">
                  <a:extLst>
                    <a:ext uri="{9D8B030D-6E8A-4147-A177-3AD203B41FA5}">
                      <a16:colId xmlns:a16="http://schemas.microsoft.com/office/drawing/2014/main" val="1204539570"/>
                    </a:ext>
                  </a:extLst>
                </a:gridCol>
                <a:gridCol w="564794">
                  <a:extLst>
                    <a:ext uri="{9D8B030D-6E8A-4147-A177-3AD203B41FA5}">
                      <a16:colId xmlns:a16="http://schemas.microsoft.com/office/drawing/2014/main" val="3916436745"/>
                    </a:ext>
                  </a:extLst>
                </a:gridCol>
                <a:gridCol w="564794">
                  <a:extLst>
                    <a:ext uri="{9D8B030D-6E8A-4147-A177-3AD203B41FA5}">
                      <a16:colId xmlns:a16="http://schemas.microsoft.com/office/drawing/2014/main" val="3603825683"/>
                    </a:ext>
                  </a:extLst>
                </a:gridCol>
                <a:gridCol w="564794">
                  <a:extLst>
                    <a:ext uri="{9D8B030D-6E8A-4147-A177-3AD203B41FA5}">
                      <a16:colId xmlns:a16="http://schemas.microsoft.com/office/drawing/2014/main" val="1571126690"/>
                    </a:ext>
                  </a:extLst>
                </a:gridCol>
              </a:tblGrid>
              <a:tr h="5430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46576"/>
                  </a:ext>
                </a:extLst>
              </a:tr>
              <a:tr h="5430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19247"/>
                  </a:ext>
                </a:extLst>
              </a:tr>
              <a:tr h="5430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772764"/>
                  </a:ext>
                </a:extLst>
              </a:tr>
              <a:tr h="5430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68750"/>
                  </a:ext>
                </a:extLst>
              </a:tr>
              <a:tr h="5430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605120"/>
                  </a:ext>
                </a:extLst>
              </a:tr>
              <a:tr h="5430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681046"/>
                  </a:ext>
                </a:extLst>
              </a:tr>
              <a:tr h="5430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186892"/>
                  </a:ext>
                </a:extLst>
              </a:tr>
              <a:tr h="5430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327850"/>
                  </a:ext>
                </a:extLst>
              </a:tr>
              <a:tr h="5430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2" marR="10862" marT="10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972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5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416" y="0"/>
            <a:ext cx="8172452" cy="783018"/>
          </a:xfrm>
        </p:spPr>
        <p:txBody>
          <a:bodyPr/>
          <a:lstStyle/>
          <a:p>
            <a:r>
              <a:rPr lang="en-US" b="1"/>
              <a:t>Sodoku – Level 2 Freestyle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620F5-5CE7-43CA-BC01-7D6547BC8FD7}"/>
              </a:ext>
            </a:extLst>
          </p:cNvPr>
          <p:cNvSpPr/>
          <p:nvPr/>
        </p:nvSpPr>
        <p:spPr>
          <a:xfrm>
            <a:off x="457640" y="1553957"/>
            <a:ext cx="36252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/>
              <a:t>Every row, column and grid must contain the word “CORKSCREW”</a:t>
            </a:r>
          </a:p>
          <a:p>
            <a:pPr>
              <a:spcAft>
                <a:spcPts val="600"/>
              </a:spcAft>
            </a:pPr>
            <a:endParaRPr lang="en-GB" sz="2400" b="1"/>
          </a:p>
          <a:p>
            <a:pPr>
              <a:spcAft>
                <a:spcPts val="600"/>
              </a:spcAft>
            </a:pPr>
            <a:r>
              <a:rPr lang="en-GB" sz="1600" i="1"/>
              <a:t>Answers at the end of the booklet</a:t>
            </a:r>
            <a:endParaRPr lang="en-GB" sz="2400" i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B260F9-BA4F-4CF9-9DCA-8BBC987AC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73204"/>
              </p:ext>
            </p:extLst>
          </p:nvPr>
        </p:nvGraphicFramePr>
        <p:xfrm>
          <a:off x="4362625" y="1410738"/>
          <a:ext cx="4880529" cy="469281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42281">
                  <a:extLst>
                    <a:ext uri="{9D8B030D-6E8A-4147-A177-3AD203B41FA5}">
                      <a16:colId xmlns:a16="http://schemas.microsoft.com/office/drawing/2014/main" val="1186765083"/>
                    </a:ext>
                  </a:extLst>
                </a:gridCol>
                <a:gridCol w="542281">
                  <a:extLst>
                    <a:ext uri="{9D8B030D-6E8A-4147-A177-3AD203B41FA5}">
                      <a16:colId xmlns:a16="http://schemas.microsoft.com/office/drawing/2014/main" val="2667063745"/>
                    </a:ext>
                  </a:extLst>
                </a:gridCol>
                <a:gridCol w="542281">
                  <a:extLst>
                    <a:ext uri="{9D8B030D-6E8A-4147-A177-3AD203B41FA5}">
                      <a16:colId xmlns:a16="http://schemas.microsoft.com/office/drawing/2014/main" val="3179999150"/>
                    </a:ext>
                  </a:extLst>
                </a:gridCol>
                <a:gridCol w="542281">
                  <a:extLst>
                    <a:ext uri="{9D8B030D-6E8A-4147-A177-3AD203B41FA5}">
                      <a16:colId xmlns:a16="http://schemas.microsoft.com/office/drawing/2014/main" val="190823063"/>
                    </a:ext>
                  </a:extLst>
                </a:gridCol>
                <a:gridCol w="542281">
                  <a:extLst>
                    <a:ext uri="{9D8B030D-6E8A-4147-A177-3AD203B41FA5}">
                      <a16:colId xmlns:a16="http://schemas.microsoft.com/office/drawing/2014/main" val="734049810"/>
                    </a:ext>
                  </a:extLst>
                </a:gridCol>
                <a:gridCol w="542281">
                  <a:extLst>
                    <a:ext uri="{9D8B030D-6E8A-4147-A177-3AD203B41FA5}">
                      <a16:colId xmlns:a16="http://schemas.microsoft.com/office/drawing/2014/main" val="768311004"/>
                    </a:ext>
                  </a:extLst>
                </a:gridCol>
                <a:gridCol w="542281">
                  <a:extLst>
                    <a:ext uri="{9D8B030D-6E8A-4147-A177-3AD203B41FA5}">
                      <a16:colId xmlns:a16="http://schemas.microsoft.com/office/drawing/2014/main" val="1972496520"/>
                    </a:ext>
                  </a:extLst>
                </a:gridCol>
                <a:gridCol w="542281">
                  <a:extLst>
                    <a:ext uri="{9D8B030D-6E8A-4147-A177-3AD203B41FA5}">
                      <a16:colId xmlns:a16="http://schemas.microsoft.com/office/drawing/2014/main" val="808652378"/>
                    </a:ext>
                  </a:extLst>
                </a:gridCol>
                <a:gridCol w="542281">
                  <a:extLst>
                    <a:ext uri="{9D8B030D-6E8A-4147-A177-3AD203B41FA5}">
                      <a16:colId xmlns:a16="http://schemas.microsoft.com/office/drawing/2014/main" val="193694787"/>
                    </a:ext>
                  </a:extLst>
                </a:gridCol>
              </a:tblGrid>
              <a:tr h="5214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8977233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8784853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768436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85827385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24209384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71343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5463268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6108637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29" marR="10429" marT="10429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38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9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D0C847A7562498611B8DA87A67EFB" ma:contentTypeVersion="13" ma:contentTypeDescription="Create a new document." ma:contentTypeScope="" ma:versionID="da1ecb96e467baf885e875964b1c5cd6">
  <xsd:schema xmlns:xsd="http://www.w3.org/2001/XMLSchema" xmlns:xs="http://www.w3.org/2001/XMLSchema" xmlns:p="http://schemas.microsoft.com/office/2006/metadata/properties" xmlns:ns3="11eb1a98-7b91-4fc6-ba13-948d4fb3798e" xmlns:ns4="f63ef8c8-d915-4e91-a502-e88bb8d929b8" targetNamespace="http://schemas.microsoft.com/office/2006/metadata/properties" ma:root="true" ma:fieldsID="629b6809b5aa2e9c927c10ed95826070" ns3:_="" ns4:_="">
    <xsd:import namespace="11eb1a98-7b91-4fc6-ba13-948d4fb3798e"/>
    <xsd:import namespace="f63ef8c8-d915-4e91-a502-e88bb8d929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3:SharedWithDetails" minOccurs="0"/>
                <xsd:element ref="ns3:SharingHintHash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b1a98-7b91-4fc6-ba13-948d4fb37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ef8c8-d915-4e91-a502-e88bb8d92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48A381-1549-4A73-929A-B38505B748D1}">
  <ds:schemaRefs>
    <ds:schemaRef ds:uri="f63ef8c8-d915-4e91-a502-e88bb8d929b8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1eb1a98-7b91-4fc6-ba13-948d4fb3798e"/>
  </ds:schemaRefs>
</ds:datastoreItem>
</file>

<file path=customXml/itemProps2.xml><?xml version="1.0" encoding="utf-8"?>
<ds:datastoreItem xmlns:ds="http://schemas.openxmlformats.org/officeDocument/2006/customXml" ds:itemID="{74039871-1816-41FF-808E-D1A4F70DA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eb1a98-7b91-4fc6-ba13-948d4fb3798e"/>
    <ds:schemaRef ds:uri="f63ef8c8-d915-4e91-a502-e88bb8d929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88D120-EFE7-4A75-B5DC-D0BA2490FD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0</TotalTime>
  <Words>1934</Words>
  <Application>Microsoft Office PowerPoint</Application>
  <PresentationFormat>A4 Paper (210x297 mm)</PresentationFormat>
  <Paragraphs>1623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Segoe Print</vt:lpstr>
      <vt:lpstr>Nature Illustration 16x9</vt:lpstr>
      <vt:lpstr>My Gymnastics Activity Book 2</vt:lpstr>
      <vt:lpstr>My Daily Gymnastics Challenges</vt:lpstr>
      <vt:lpstr>Colouring challenge!</vt:lpstr>
      <vt:lpstr>Sudoku – Level 1</vt:lpstr>
      <vt:lpstr>Wordsearch Fun – Level 1</vt:lpstr>
      <vt:lpstr>Maze Fun</vt:lpstr>
      <vt:lpstr>Colouring challenge!</vt:lpstr>
      <vt:lpstr>Sodoku – Level 2</vt:lpstr>
      <vt:lpstr>Sodoku – Level 2 Freestyle</vt:lpstr>
      <vt:lpstr>Wordsearch Fun – Level 2</vt:lpstr>
      <vt:lpstr>Wordsearch Fun – Freestyle</vt:lpstr>
      <vt:lpstr>Maze Fun</vt:lpstr>
      <vt:lpstr>Colouring Challenge!</vt:lpstr>
      <vt:lpstr>Colouring fun!</vt:lpstr>
      <vt:lpstr>Colouring fun!</vt:lpstr>
      <vt:lpstr>Gymnastics Fact Finder Project</vt:lpstr>
      <vt:lpstr>TSUKAHARA</vt:lpstr>
      <vt:lpstr>YURCHENKO</vt:lpstr>
      <vt:lpstr>POPA</vt:lpstr>
      <vt:lpstr>ONODI</vt:lpstr>
      <vt:lpstr>HEALY TURN</vt:lpstr>
      <vt:lpstr>SHUSHUNOVA</vt:lpstr>
      <vt:lpstr>AMANAR</vt:lpstr>
      <vt:lpstr>KORBUT FLIP</vt:lpstr>
      <vt:lpstr>Sudoku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Gymnastics Activity Book</dc:title>
  <dc:creator>Tricia Conneely</dc:creator>
  <cp:lastModifiedBy>Rebecca</cp:lastModifiedBy>
  <cp:revision>2</cp:revision>
  <dcterms:created xsi:type="dcterms:W3CDTF">2020-03-19T12:20:16Z</dcterms:created>
  <dcterms:modified xsi:type="dcterms:W3CDTF">2020-06-17T11:16:17Z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0x01010042FD0C847A7562498611B8DA87A67EFB</vt:lpwstr>
  </property>
</Properties>
</file>